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6" r:id="rId5"/>
    <p:sldId id="257" r:id="rId6"/>
    <p:sldId id="259" r:id="rId7"/>
    <p:sldId id="260" r:id="rId8"/>
    <p:sldId id="263" r:id="rId9"/>
    <p:sldId id="262" r:id="rId10"/>
    <p:sldId id="264" r:id="rId11"/>
    <p:sldId id="261" r:id="rId12"/>
    <p:sldId id="265" r:id="rId13"/>
    <p:sldId id="258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B07BD7"/>
    <a:srgbClr val="FFFF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6DD3B-8D10-4CDF-8E8F-9D626589609E}" v="8125" dt="2026-01-19T04:54:28.537"/>
    <p1510:client id="{AFD9BDEE-A00E-4121-A426-7608C9B872E6}" v="999" dt="2026-01-19T01:46:51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1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7C68E-8482-4954-BCC9-4A11A367355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BF728-447C-4EB3-B260-A5906CCF38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429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BF728-447C-4EB3-B260-A5906CCF382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400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8192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121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8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3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96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74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25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49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11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247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91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-98000" r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6BBE47-06B7-41BE-81B6-A28F7E208316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052F4-CD2F-47C8-98B2-82592B3679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68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527323-CC95-1397-7A47-641E2F6DB99B}"/>
              </a:ext>
            </a:extLst>
          </p:cNvPr>
          <p:cNvSpPr/>
          <p:nvPr/>
        </p:nvSpPr>
        <p:spPr>
          <a:xfrm>
            <a:off x="642018" y="315575"/>
            <a:ext cx="55739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6000" b="1" dirty="0">
                <a:ln w="215900">
                  <a:gradFill>
                    <a:gsLst>
                      <a:gs pos="0">
                        <a:srgbClr val="FFFF99"/>
                      </a:gs>
                      <a:gs pos="75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rgbClr val="B07BD7"/>
                      </a:gs>
                    </a:gsLst>
                    <a:lin ang="5400000" scaled="1"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Locus Of Memory</a:t>
            </a:r>
            <a:endParaRPr lang="ja-JP" altLang="en-US" sz="6000" b="1" cap="none" spc="0" dirty="0">
              <a:ln w="215900">
                <a:gradFill>
                  <a:gsLst>
                    <a:gs pos="0">
                      <a:srgbClr val="FFFF99"/>
                    </a:gs>
                    <a:gs pos="75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B07BD7"/>
                    </a:gs>
                  </a:gsLst>
                  <a:lin ang="5400000" scaled="1"/>
                </a:gradFill>
              </a:ln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09D730-9EFD-719D-FB13-113814B83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6995"/>
          <a:stretch>
            <a:fillRect/>
          </a:stretch>
        </p:blipFill>
        <p:spPr>
          <a:xfrm>
            <a:off x="380214" y="1673404"/>
            <a:ext cx="6097571" cy="3904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D8C667-636A-3D58-CBFE-8351FC6F2708}"/>
              </a:ext>
            </a:extLst>
          </p:cNvPr>
          <p:cNvSpPr txBox="1"/>
          <p:nvPr/>
        </p:nvSpPr>
        <p:spPr>
          <a:xfrm>
            <a:off x="0" y="6026567"/>
            <a:ext cx="68580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ja-JP" sz="4800" b="1" i="0" u="none" strike="noStrike" dirty="0">
                <a:ln w="88900">
                  <a:gradFill flip="none" rotWithShape="1">
                    <a:gsLst>
                      <a:gs pos="65000">
                        <a:schemeClr val="accent4">
                          <a:lumMod val="60000"/>
                          <a:lumOff val="40000"/>
                        </a:schemeClr>
                      </a:gs>
                      <a:gs pos="24000">
                        <a:srgbClr val="B07BD7"/>
                      </a:gs>
                      <a:gs pos="100000">
                        <a:srgbClr val="FFFF99"/>
                      </a:gs>
                    </a:gsLst>
                    <a:lin ang="5400000" scaled="1"/>
                    <a:tileRect/>
                  </a:gradFill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Memory Keeper</a:t>
            </a:r>
            <a:endParaRPr lang="en-US" altLang="ja-JP" sz="4800" i="0" u="none" strike="noStrike" dirty="0">
              <a:ln w="88900">
                <a:gradFill flip="none" rotWithShape="1">
                  <a:gsLst>
                    <a:gs pos="65000">
                      <a:schemeClr val="accent4">
                        <a:lumMod val="60000"/>
                        <a:lumOff val="40000"/>
                      </a:schemeClr>
                    </a:gs>
                    <a:gs pos="24000">
                      <a:srgbClr val="B07BD7"/>
                    </a:gs>
                    <a:gs pos="100000">
                      <a:srgbClr val="FFFF99"/>
                    </a:gs>
                  </a:gsLst>
                  <a:lin ang="5400000" scaled="1"/>
                  <a:tileRect/>
                </a:gradFill>
              </a:ln>
              <a:solidFill>
                <a:srgbClr val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endParaRPr lang="en-US" altLang="ja-JP" sz="3600" b="0" dirty="0">
              <a:ln w="88900">
                <a:gradFill flip="none" rotWithShape="1">
                  <a:gsLst>
                    <a:gs pos="65000">
                      <a:schemeClr val="accent4">
                        <a:lumMod val="60000"/>
                        <a:lumOff val="40000"/>
                      </a:schemeClr>
                    </a:gs>
                    <a:gs pos="24000">
                      <a:srgbClr val="B07BD7"/>
                    </a:gs>
                    <a:gs pos="100000">
                      <a:srgbClr val="FFFF99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r>
              <a:rPr lang="en-US" altLang="ja-JP" sz="4000" b="1" i="0" u="none" strike="noStrike" dirty="0">
                <a:ln w="88900">
                  <a:gradFill flip="none" rotWithShape="1">
                    <a:gsLst>
                      <a:gs pos="65000">
                        <a:schemeClr val="accent4">
                          <a:lumMod val="60000"/>
                          <a:lumOff val="40000"/>
                        </a:schemeClr>
                      </a:gs>
                      <a:gs pos="24000">
                        <a:srgbClr val="B07BD7"/>
                      </a:gs>
                      <a:gs pos="100000">
                        <a:srgbClr val="FFFF99"/>
                      </a:gs>
                    </a:gsLst>
                    <a:lin ang="5400000" scaled="1"/>
                    <a:tileRect/>
                  </a:gradFill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Member</a:t>
            </a:r>
            <a:endParaRPr lang="en-US" altLang="ja-JP" sz="4000" b="0" dirty="0">
              <a:ln w="88900">
                <a:gradFill flip="none" rotWithShape="1">
                  <a:gsLst>
                    <a:gs pos="65000">
                      <a:schemeClr val="accent4">
                        <a:lumMod val="60000"/>
                        <a:lumOff val="40000"/>
                      </a:schemeClr>
                    </a:gs>
                    <a:gs pos="24000">
                      <a:srgbClr val="B07BD7"/>
                    </a:gs>
                    <a:gs pos="100000">
                      <a:srgbClr val="FFFF99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r>
              <a:rPr lang="ja-JP" altLang="en-US" sz="3200" b="1" i="0" u="none" strike="noStrike" dirty="0">
                <a:ln w="88900">
                  <a:gradFill flip="none" rotWithShape="1">
                    <a:gsLst>
                      <a:gs pos="65000">
                        <a:schemeClr val="accent4">
                          <a:lumMod val="60000"/>
                          <a:lumOff val="40000"/>
                        </a:schemeClr>
                      </a:gs>
                      <a:gs pos="24000">
                        <a:srgbClr val="B07BD7"/>
                      </a:gs>
                      <a:gs pos="100000">
                        <a:srgbClr val="FFFF99"/>
                      </a:gs>
                    </a:gsLst>
                    <a:lin ang="5400000" scaled="1"/>
                    <a:tileRect/>
                  </a:gradFill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合津柊真　小比賀想真　梶野日和梨</a:t>
            </a:r>
            <a:endParaRPr lang="ja-JP" altLang="en-US" sz="3200" b="0" dirty="0">
              <a:ln w="88900">
                <a:gradFill flip="none" rotWithShape="1">
                  <a:gsLst>
                    <a:gs pos="65000">
                      <a:schemeClr val="accent4">
                        <a:lumMod val="60000"/>
                        <a:lumOff val="40000"/>
                      </a:schemeClr>
                    </a:gs>
                    <a:gs pos="24000">
                      <a:srgbClr val="B07BD7"/>
                    </a:gs>
                    <a:gs pos="100000">
                      <a:srgbClr val="FFFF99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r>
              <a:rPr lang="ja-JP" altLang="en-US" sz="3200" b="1" i="0" u="none" strike="noStrike" dirty="0">
                <a:ln w="88900">
                  <a:gradFill flip="none" rotWithShape="1">
                    <a:gsLst>
                      <a:gs pos="65000">
                        <a:schemeClr val="accent4">
                          <a:lumMod val="60000"/>
                          <a:lumOff val="40000"/>
                        </a:schemeClr>
                      </a:gs>
                      <a:gs pos="24000">
                        <a:srgbClr val="B07BD7"/>
                      </a:gs>
                      <a:gs pos="100000">
                        <a:srgbClr val="FFFF99"/>
                      </a:gs>
                    </a:gsLst>
                    <a:lin ang="5400000" scaled="1"/>
                    <a:tileRect/>
                  </a:gradFill>
                </a:ln>
                <a:solidFill>
                  <a:srgbClr val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難波勇仁　松橋瑛人　眞鍋快陸</a:t>
            </a:r>
            <a:endParaRPr lang="ja-JP" altLang="en-US" sz="3200" b="0" dirty="0">
              <a:ln w="88900">
                <a:gradFill flip="none" rotWithShape="1">
                  <a:gsLst>
                    <a:gs pos="65000">
                      <a:schemeClr val="accent4">
                        <a:lumMod val="60000"/>
                        <a:lumOff val="40000"/>
                      </a:schemeClr>
                    </a:gs>
                    <a:gs pos="24000">
                      <a:srgbClr val="B07BD7"/>
                    </a:gs>
                    <a:gs pos="100000">
                      <a:srgbClr val="FFFF99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43F53B0-CB14-1396-AB4A-35ADD1504C37}"/>
              </a:ext>
            </a:extLst>
          </p:cNvPr>
          <p:cNvSpPr/>
          <p:nvPr/>
        </p:nvSpPr>
        <p:spPr>
          <a:xfrm>
            <a:off x="642017" y="315575"/>
            <a:ext cx="55739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6000" b="1" dirty="0">
                <a:ln w="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Locus Of Memory</a:t>
            </a:r>
            <a:endParaRPr lang="ja-JP" altLang="en-US" sz="6000" b="1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88B2B7-09A9-7D6B-BA7A-5799FFAAE93A}"/>
              </a:ext>
            </a:extLst>
          </p:cNvPr>
          <p:cNvSpPr txBox="1"/>
          <p:nvPr/>
        </p:nvSpPr>
        <p:spPr>
          <a:xfrm>
            <a:off x="0" y="6026567"/>
            <a:ext cx="68580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ja-JP" sz="4800" b="1" i="0" u="none" strike="noStrike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Memory Keeper</a:t>
            </a:r>
            <a:endParaRPr lang="en-US" altLang="ja-JP" sz="4800" i="0" u="none" strike="noStrike" dirty="0">
              <a:ln>
                <a:solidFill>
                  <a:schemeClr val="bg1"/>
                </a:solidFill>
              </a:ln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endParaRPr lang="en-US" altLang="ja-JP" sz="3600" b="0" dirty="0">
              <a:ln>
                <a:solidFill>
                  <a:schemeClr val="bg1"/>
                </a:solidFill>
              </a:ln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r>
              <a:rPr lang="en-US" altLang="ja-JP" sz="4000" b="1" i="0" u="none" strike="noStrike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Member</a:t>
            </a:r>
            <a:endParaRPr lang="en-US" altLang="ja-JP" sz="4000" b="0" dirty="0">
              <a:ln>
                <a:solidFill>
                  <a:schemeClr val="bg1"/>
                </a:solidFill>
              </a:ln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r>
              <a:rPr lang="ja-JP" altLang="en-US" sz="3200" b="1" i="0" u="none" strike="noStrike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合津柊真　小比賀想真　梶野日和梨</a:t>
            </a:r>
            <a:endParaRPr lang="ja-JP" altLang="en-US" sz="3200" b="0" dirty="0">
              <a:ln>
                <a:solidFill>
                  <a:schemeClr val="bg1"/>
                </a:solidFill>
              </a:ln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ctr" rtl="0">
              <a:buNone/>
            </a:pPr>
            <a:r>
              <a:rPr lang="ja-JP" altLang="en-US" sz="3200" b="1" i="0" u="none" strike="noStrike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難波勇仁　松橋瑛人　眞鍋快陸</a:t>
            </a:r>
            <a:endParaRPr lang="ja-JP" altLang="en-US" sz="3200" b="0" dirty="0">
              <a:ln>
                <a:solidFill>
                  <a:schemeClr val="bg1"/>
                </a:solidFill>
              </a:ln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677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おもちゃ, レ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C5ED7E3-13F6-C9E1-2358-DD594017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98" y="7351830"/>
            <a:ext cx="2633134" cy="2633134"/>
          </a:xfrm>
          <a:prstGeom prst="rect">
            <a:avLst/>
          </a:prstGeom>
        </p:spPr>
      </p:pic>
      <p:pic>
        <p:nvPicPr>
          <p:cNvPr id="23" name="図 22" descr="レゴのキャラクター&#10;&#10;AI 生成コンテンツは誤りを含む可能性があります。">
            <a:extLst>
              <a:ext uri="{FF2B5EF4-FFF2-40B4-BE49-F238E27FC236}">
                <a16:creationId xmlns:a16="http://schemas.microsoft.com/office/drawing/2014/main" id="{13509C47-A7B6-7393-42E0-F43004C6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48" y="7227238"/>
            <a:ext cx="2699384" cy="2699384"/>
          </a:xfrm>
          <a:prstGeom prst="rect">
            <a:avLst/>
          </a:prstGeom>
        </p:spPr>
      </p:pic>
      <p:pic>
        <p:nvPicPr>
          <p:cNvPr id="25" name="図 24" descr="おもちゃ, レ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F73202B-990A-8E22-D239-E190F033DB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94" y="7309406"/>
            <a:ext cx="2758968" cy="275896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78F5B5-FE67-A4E3-8E98-AEBCB7F62E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369" y="7522702"/>
            <a:ext cx="2375482" cy="237548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71CB6-5B6A-FEE0-817C-A40278637DA3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A77FA1-B53E-920F-1DC7-2B9BE84103B9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アピールポイント</a:t>
            </a:r>
          </a:p>
        </p:txBody>
      </p:sp>
      <p:pic>
        <p:nvPicPr>
          <p:cNvPr id="6" name="図 5" descr="ゲーム機のリモ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8F463249-93A7-C5AA-E965-6FD3270B9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" t="13562" r="4290" b="12816"/>
          <a:stretch>
            <a:fillRect/>
          </a:stretch>
        </p:blipFill>
        <p:spPr>
          <a:xfrm>
            <a:off x="4368452" y="2033887"/>
            <a:ext cx="2296505" cy="1879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3B413DE-0475-292F-4240-8E4AB9D995E4}"/>
              </a:ext>
            </a:extLst>
          </p:cNvPr>
          <p:cNvSpPr/>
          <p:nvPr/>
        </p:nvSpPr>
        <p:spPr>
          <a:xfrm>
            <a:off x="1" y="1038710"/>
            <a:ext cx="6857999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コントローラー</a:t>
            </a:r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</a:t>
            </a:r>
            <a:r>
              <a:rPr lang="ja-JP" altLang="en-US" sz="4400">
                <a:ln w="0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振動</a:t>
            </a:r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を用いた</a:t>
            </a:r>
            <a:r>
              <a:rPr lang="ja-JP" altLang="en-US" sz="4800">
                <a:ln w="0"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lang="ja-JP" altLang="en-US" sz="4400">
                <a:ln w="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</a:t>
            </a:r>
            <a:r>
              <a:rPr lang="ja-JP" altLang="en-US" sz="3600">
                <a:ln w="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す</a:t>
            </a:r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システム</a:t>
            </a:r>
            <a:endParaRPr lang="ja-JP" alt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" name="正方形/長方形 7" hidden="1">
            <a:extLst>
              <a:ext uri="{FF2B5EF4-FFF2-40B4-BE49-F238E27FC236}">
                <a16:creationId xmlns:a16="http://schemas.microsoft.com/office/drawing/2014/main" id="{B0F50519-783B-639D-D83F-10EF9562FFB8}"/>
              </a:ext>
            </a:extLst>
          </p:cNvPr>
          <p:cNvSpPr/>
          <p:nvPr/>
        </p:nvSpPr>
        <p:spPr>
          <a:xfrm>
            <a:off x="325121" y="4519910"/>
            <a:ext cx="6857999" cy="53860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魔法を打つ際には</a:t>
            </a:r>
            <a:endParaRPr lang="en-US" altLang="ja-JP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en-US" altLang="ja-JP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3</a:t>
            </a:r>
            <a:r>
              <a:rPr lang="ja-JP" alt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つの呪文が必要</a:t>
            </a:r>
            <a:endParaRPr lang="en-US" altLang="ja-JP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lang="en-US" altLang="ja-JP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呪文に含まれている属性ごとに</a:t>
            </a:r>
            <a:endParaRPr lang="en-US" altLang="ja-JP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異なるバイブレーションを発生させる</a:t>
            </a:r>
          </a:p>
          <a:p>
            <a:endParaRPr lang="en-US" altLang="ja-JP" sz="2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強度が変化していくことで魔法を</a:t>
            </a:r>
            <a:endParaRPr lang="en-US" altLang="ja-JP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見つけられるかつ、拾った呪文が</a:t>
            </a:r>
            <a:endParaRPr lang="en-US" altLang="ja-JP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どういった効果を持っているのかを</a:t>
            </a:r>
            <a:endParaRPr lang="en-US" altLang="ja-JP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おおよその見当をつけることが可能</a:t>
            </a:r>
            <a:endParaRPr lang="en-US" altLang="ja-JP" sz="3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4DD4A8E-23BE-B7ED-AE96-2360A2A659CB}"/>
              </a:ext>
            </a:extLst>
          </p:cNvPr>
          <p:cNvSpPr txBox="1"/>
          <p:nvPr/>
        </p:nvSpPr>
        <p:spPr>
          <a:xfrm>
            <a:off x="-26009" y="2640842"/>
            <a:ext cx="52933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組み合わせ</a:t>
            </a:r>
            <a:r>
              <a:rPr lang="ja-JP" alt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によって</a:t>
            </a:r>
            <a:endParaRPr lang="en-US" altLang="ja-JP" sz="4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400">
                <a:ln w="0"/>
                <a:effectLst>
                  <a:glow rad="63500">
                    <a:srgbClr val="FFFF99">
                      <a:alpha val="4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可能性</a:t>
            </a:r>
            <a:r>
              <a:rPr lang="ja-JP" altLang="en-US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</a:t>
            </a:r>
            <a:r>
              <a:rPr lang="ja-JP" altLang="en-US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広がる</a:t>
            </a:r>
            <a:r>
              <a:rPr lang="ja-JP" altLang="en-US" sz="4800">
                <a:ln w="0"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endParaRPr lang="ja-JP" altLang="en-US" sz="4000">
              <a:ln w="0">
                <a:solidFill>
                  <a:schemeClr val="tx1"/>
                </a:solidFill>
              </a:ln>
              <a:solidFill>
                <a:srgbClr val="B07BD7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BA415E-E7C7-A1B5-B6A8-69C2893DAFC3}"/>
              </a:ext>
            </a:extLst>
          </p:cNvPr>
          <p:cNvSpPr txBox="1"/>
          <p:nvPr/>
        </p:nvSpPr>
        <p:spPr>
          <a:xfrm>
            <a:off x="-81280" y="6320535"/>
            <a:ext cx="70205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なに</a:t>
            </a:r>
            <a:r>
              <a:rPr lang="ja-JP" altLang="en-US" sz="36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lang="ja-JP" altLang="en-US" sz="44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使う</a:t>
            </a:r>
            <a:r>
              <a:rPr lang="ja-JP" altLang="en-US" sz="36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か</a:t>
            </a:r>
            <a:r>
              <a:rPr lang="ja-JP" altLang="en-US" sz="40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どう</a:t>
            </a:r>
            <a:r>
              <a:rPr lang="ja-JP" altLang="en-US" sz="44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進む</a:t>
            </a:r>
            <a:r>
              <a:rPr lang="ja-JP" altLang="en-US" sz="36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か</a:t>
            </a:r>
            <a:endParaRPr lang="en-US" altLang="ja-JP" sz="4000">
              <a:ln w="0"/>
              <a:effectLst>
                <a:glow rad="63500">
                  <a:srgbClr val="FFFF99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4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行動次第</a:t>
            </a:r>
            <a:r>
              <a:rPr lang="ja-JP" altLang="en-US" sz="36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で</a:t>
            </a:r>
            <a:r>
              <a:rPr lang="ja-JP" altLang="en-US" sz="40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変わる</a:t>
            </a:r>
            <a:r>
              <a:rPr lang="ja-JP" altLang="en-US" sz="44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エンディング</a:t>
            </a:r>
            <a:endParaRPr lang="en-US" altLang="ja-JP" sz="4000">
              <a:ln w="0"/>
              <a:effectLst>
                <a:glow rad="63500">
                  <a:srgbClr val="FFFF99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8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自ら</a:t>
            </a:r>
            <a:r>
              <a:rPr lang="ja-JP" altLang="en-US" sz="36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lang="ja-JP" altLang="en-US" sz="4400">
                <a:ln w="0"/>
                <a:effectLst>
                  <a:glow rad="63500">
                    <a:srgbClr val="FFFF99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知るゲーム体験に</a:t>
            </a:r>
            <a:endParaRPr lang="ja-JP" altLang="en-US" sz="4000">
              <a:ln w="0"/>
              <a:effectLst>
                <a:glow rad="63500">
                  <a:srgbClr val="FFFF99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2F8DC48-1522-754A-0DBF-FBF13A77F294}"/>
              </a:ext>
            </a:extLst>
          </p:cNvPr>
          <p:cNvSpPr/>
          <p:nvPr/>
        </p:nvSpPr>
        <p:spPr>
          <a:xfrm>
            <a:off x="1828626" y="5249885"/>
            <a:ext cx="939452" cy="9394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B69E3AC-3EEB-A1EE-2D06-EB37BFDC7A82}"/>
              </a:ext>
            </a:extLst>
          </p:cNvPr>
          <p:cNvSpPr/>
          <p:nvPr/>
        </p:nvSpPr>
        <p:spPr>
          <a:xfrm>
            <a:off x="3969846" y="5249885"/>
            <a:ext cx="939452" cy="93945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A5ED9864-8120-890A-7F5F-FC78BD796B8B}"/>
              </a:ext>
            </a:extLst>
          </p:cNvPr>
          <p:cNvSpPr/>
          <p:nvPr/>
        </p:nvSpPr>
        <p:spPr>
          <a:xfrm>
            <a:off x="726440" y="4310433"/>
            <a:ext cx="939452" cy="93945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E02EFBD-1991-5850-2928-A30CB16D83D6}"/>
              </a:ext>
            </a:extLst>
          </p:cNvPr>
          <p:cNvSpPr/>
          <p:nvPr/>
        </p:nvSpPr>
        <p:spPr>
          <a:xfrm>
            <a:off x="2905499" y="4310433"/>
            <a:ext cx="939452" cy="93945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十字形 14">
            <a:extLst>
              <a:ext uri="{FF2B5EF4-FFF2-40B4-BE49-F238E27FC236}">
                <a16:creationId xmlns:a16="http://schemas.microsoft.com/office/drawing/2014/main" id="{740E250F-2991-4B5A-AF37-50F72A6D2D81}"/>
              </a:ext>
            </a:extLst>
          </p:cNvPr>
          <p:cNvSpPr/>
          <p:nvPr/>
        </p:nvSpPr>
        <p:spPr>
          <a:xfrm rot="2700000">
            <a:off x="1923951" y="4409406"/>
            <a:ext cx="741506" cy="741506"/>
          </a:xfrm>
          <a:prstGeom prst="plus">
            <a:avLst>
              <a:gd name="adj" fmla="val 4144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十字形 15">
            <a:extLst>
              <a:ext uri="{FF2B5EF4-FFF2-40B4-BE49-F238E27FC236}">
                <a16:creationId xmlns:a16="http://schemas.microsoft.com/office/drawing/2014/main" id="{88304F25-57D4-CE77-1558-C76E4249EBE4}"/>
              </a:ext>
            </a:extLst>
          </p:cNvPr>
          <p:cNvSpPr/>
          <p:nvPr/>
        </p:nvSpPr>
        <p:spPr>
          <a:xfrm rot="2700000">
            <a:off x="3002929" y="5344693"/>
            <a:ext cx="741506" cy="741506"/>
          </a:xfrm>
          <a:prstGeom prst="plus">
            <a:avLst>
              <a:gd name="adj" fmla="val 41442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053CF76-FF4E-5747-FA2D-7E8625B95D48}"/>
              </a:ext>
            </a:extLst>
          </p:cNvPr>
          <p:cNvSpPr/>
          <p:nvPr/>
        </p:nvSpPr>
        <p:spPr>
          <a:xfrm rot="1475271">
            <a:off x="4668496" y="3988987"/>
            <a:ext cx="192654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115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35122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夜の街の様子&#10;&#10;AI 生成コンテンツは誤りを含む可能性があります。">
            <a:extLst>
              <a:ext uri="{FF2B5EF4-FFF2-40B4-BE49-F238E27FC236}">
                <a16:creationId xmlns:a16="http://schemas.microsoft.com/office/drawing/2014/main" id="{71F78CA8-44A1-69C6-392C-586BDBAFA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67" y="317492"/>
            <a:ext cx="4223445" cy="445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F5F9707-B65D-BCE5-42F8-1FE8AC80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88" y="3423679"/>
            <a:ext cx="3671193" cy="2065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EA2BA76-5DF0-A5C4-106E-8A0DEBCF675D}"/>
              </a:ext>
            </a:extLst>
          </p:cNvPr>
          <p:cNvSpPr/>
          <p:nvPr/>
        </p:nvSpPr>
        <p:spPr>
          <a:xfrm>
            <a:off x="0" y="5840492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 </a:t>
            </a:r>
            <a:r>
              <a:rPr lang="ja-JP" altLang="en-US" sz="5400" b="0" cap="none" spc="0">
                <a:ln w="120650">
                  <a:solidFill>
                    <a:schemeClr val="bg1"/>
                  </a:solidFill>
                </a:ln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ターゲット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FE92AB-5B5C-A25A-BF16-CF0F0DC32ADD}"/>
              </a:ext>
            </a:extLst>
          </p:cNvPr>
          <p:cNvSpPr/>
          <p:nvPr/>
        </p:nvSpPr>
        <p:spPr>
          <a:xfrm>
            <a:off x="0" y="5840492"/>
            <a:ext cx="685800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 </a:t>
            </a:r>
            <a:r>
              <a:rPr lang="ja-JP" altLang="en-US" sz="5400" b="0" cap="none" spc="0">
                <a:ln w="120650">
                  <a:noFill/>
                </a:ln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ターゲット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90632F-A6B6-4B93-D045-AE21443E988C}"/>
              </a:ext>
            </a:extLst>
          </p:cNvPr>
          <p:cNvSpPr/>
          <p:nvPr/>
        </p:nvSpPr>
        <p:spPr>
          <a:xfrm>
            <a:off x="0" y="6989624"/>
            <a:ext cx="6858000" cy="2554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000">
                <a:ln w="6032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中高生以上を想定</a:t>
            </a:r>
            <a:endParaRPr lang="en-US" altLang="ja-JP" sz="4000">
              <a:ln w="60325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603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フィールドを</a:t>
            </a:r>
            <a:r>
              <a:rPr lang="ja-JP" altLang="en-US" sz="4000" b="0" cap="none" spc="0">
                <a:ln w="60325">
                  <a:solidFill>
                    <a:schemeClr val="bg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探索</a:t>
            </a:r>
            <a:r>
              <a:rPr lang="ja-JP" altLang="en-US" sz="4000" b="0" cap="none" spc="0">
                <a:ln w="603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することが</a:t>
            </a:r>
          </a:p>
          <a:p>
            <a:r>
              <a:rPr lang="ja-JP" altLang="en-US" sz="4000">
                <a:ln w="6032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好きな</a:t>
            </a:r>
            <a:r>
              <a:rPr lang="ja-JP" altLang="en-US" sz="4000">
                <a:ln w="60325">
                  <a:solidFill>
                    <a:schemeClr val="bg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探求心</a:t>
            </a:r>
            <a:r>
              <a:rPr lang="ja-JP" altLang="en-US" sz="4000">
                <a:ln w="6032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の高い方が</a:t>
            </a:r>
            <a:endParaRPr lang="en-US" altLang="ja-JP" sz="4000">
              <a:ln w="60325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000">
                <a:ln w="60325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ターゲットとなっている</a:t>
            </a:r>
            <a:endParaRPr lang="en-US" altLang="ja-JP" sz="4000">
              <a:ln w="60325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934C80-2CFC-9F93-D31F-B82A670AF782}"/>
              </a:ext>
            </a:extLst>
          </p:cNvPr>
          <p:cNvSpPr txBox="1"/>
          <p:nvPr/>
        </p:nvSpPr>
        <p:spPr>
          <a:xfrm>
            <a:off x="0" y="1169307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5400">
                <a:ln w="168275">
                  <a:gradFill>
                    <a:gsLst>
                      <a:gs pos="0">
                        <a:srgbClr val="FFFF00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自分は何者か</a:t>
            </a:r>
            <a:endParaRPr lang="en-US" altLang="ja-JP" sz="5400">
              <a:ln w="168275">
                <a:gradFill>
                  <a:gsLst>
                    <a:gs pos="0">
                      <a:srgbClr val="FFFF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en-US" altLang="ja-JP" sz="5400">
                <a:ln w="168275">
                  <a:gradFill>
                    <a:gsLst>
                      <a:gs pos="0">
                        <a:srgbClr val="FFFF00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     </a:t>
            </a:r>
            <a:r>
              <a:rPr lang="ja-JP" altLang="en-US" sz="5400">
                <a:ln w="168275">
                  <a:gradFill>
                    <a:gsLst>
                      <a:gs pos="0">
                        <a:srgbClr val="FFFF00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真実を求めて</a:t>
            </a:r>
            <a:r>
              <a:rPr lang="en-US" altLang="ja-JP" sz="5400">
                <a:ln w="168275">
                  <a:gradFill>
                    <a:gsLst>
                      <a:gs pos="0">
                        <a:srgbClr val="FFFF00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______</a:t>
            </a:r>
            <a:endParaRPr lang="ja-JP" altLang="en-US" sz="5400">
              <a:ln w="168275">
                <a:gradFill>
                  <a:gsLst>
                    <a:gs pos="0">
                      <a:srgbClr val="FFFF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2D60A2C-D363-4A18-E37A-E60B4FD40873}"/>
              </a:ext>
            </a:extLst>
          </p:cNvPr>
          <p:cNvSpPr txBox="1"/>
          <p:nvPr/>
        </p:nvSpPr>
        <p:spPr>
          <a:xfrm>
            <a:off x="0" y="1169307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5400">
                <a:ln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自分は何者か</a:t>
            </a:r>
            <a:endParaRPr lang="en-US" altLang="ja-JP" sz="5400">
              <a:ln>
                <a:solidFill>
                  <a:schemeClr val="bg1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en-US" altLang="ja-JP" sz="5400">
                <a:ln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     </a:t>
            </a:r>
            <a:r>
              <a:rPr lang="ja-JP" altLang="en-US" sz="5400">
                <a:ln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真実を求めて</a:t>
            </a:r>
            <a:r>
              <a:rPr lang="en-US" altLang="ja-JP" sz="5400">
                <a:ln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______</a:t>
            </a:r>
            <a:endParaRPr lang="ja-JP" altLang="en-US" sz="5400">
              <a:ln>
                <a:solidFill>
                  <a:schemeClr val="bg1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E89DE87-E12E-8DA6-4DF8-736CEE6878F4}"/>
              </a:ext>
            </a:extLst>
          </p:cNvPr>
          <p:cNvSpPr/>
          <p:nvPr/>
        </p:nvSpPr>
        <p:spPr>
          <a:xfrm>
            <a:off x="0" y="6989624"/>
            <a:ext cx="6858000" cy="2554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中高生以上を想定</a:t>
            </a:r>
            <a:endParaRPr lang="en-US" altLang="ja-JP" sz="4000">
              <a:ln w="12065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120650">
                  <a:noFill/>
                </a:ln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フィールドを</a:t>
            </a:r>
            <a:r>
              <a:rPr lang="ja-JP" altLang="en-US" sz="4000" b="0" cap="none" spc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探索</a:t>
            </a:r>
            <a:r>
              <a:rPr lang="ja-JP" altLang="en-US" sz="4000" b="0" cap="none" spc="0">
                <a:ln w="120650">
                  <a:noFill/>
                </a:ln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することが</a:t>
            </a:r>
          </a:p>
          <a:p>
            <a:r>
              <a:rPr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好きな</a:t>
            </a:r>
            <a:r>
              <a:rPr lang="ja-JP" altLang="en-US" sz="400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探求心</a:t>
            </a:r>
            <a:r>
              <a:rPr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の高い方が</a:t>
            </a:r>
            <a:endParaRPr lang="en-US" altLang="ja-JP" sz="4000">
              <a:ln w="12065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ターゲットとなっている</a:t>
            </a:r>
            <a:endParaRPr lang="en-US" altLang="ja-JP" sz="4000">
              <a:ln w="12065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180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9995-8282-057D-9A9E-C2F1B3E1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 descr="建物の前の歩道を歩いている人の白黒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9C371ABB-4514-0382-F931-26C883E8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" y="4837966"/>
            <a:ext cx="2713197" cy="1521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E6F23A5-2990-FF4D-47DF-D785FDEAC5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38" y="4425036"/>
            <a:ext cx="2773140" cy="1498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345C455-9ADA-7D4E-5F2B-B99A27AFEA2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215" y="7615929"/>
            <a:ext cx="3071674" cy="2066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1685D3-3E8E-673E-231A-4C463D0CDA62}"/>
              </a:ext>
            </a:extLst>
          </p:cNvPr>
          <p:cNvSpPr txBox="1"/>
          <p:nvPr/>
        </p:nvSpPr>
        <p:spPr>
          <a:xfrm>
            <a:off x="-16941" y="6444711"/>
            <a:ext cx="6891884" cy="70788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ln w="120650">
                  <a:solidFill>
                    <a:srgbClr val="FFFFFF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魔法で障害物やギミックを突破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7FDEE2-A52F-30BD-7B6C-22A3641D347F}"/>
              </a:ext>
            </a:extLst>
          </p:cNvPr>
          <p:cNvSpPr txBox="1"/>
          <p:nvPr/>
        </p:nvSpPr>
        <p:spPr>
          <a:xfrm>
            <a:off x="-84871" y="7211921"/>
            <a:ext cx="4423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探索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</a:t>
            </a:r>
            <a:r>
              <a:rPr kumimoji="1" lang="ja-JP" altLang="en-US" sz="32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過程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で</a:t>
            </a:r>
            <a:endParaRPr kumimoji="1" lang="en-US" altLang="ja-JP" sz="32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320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スマホ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</a:t>
            </a:r>
            <a:r>
              <a:rPr kumimoji="1" lang="ja-JP" altLang="en-US" sz="32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accent2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振動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を頼りに</a:t>
            </a:r>
            <a:endParaRPr kumimoji="1" lang="en-US" altLang="ja-JP" sz="32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3200">
                <a:ln>
                  <a:solidFill>
                    <a:srgbClr val="FFFFFF"/>
                  </a:solidFill>
                </a:ln>
                <a:solidFill>
                  <a:srgbClr val="B07BD7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kumimoji="1" lang="ja-JP" altLang="en-US" sz="32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のコマンド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320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63500">
                    <a:srgbClr val="FFFF99">
                      <a:alpha val="40000"/>
                    </a:srgb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発見</a:t>
            </a:r>
          </a:p>
          <a:p>
            <a:r>
              <a:rPr kumimoji="1" lang="ja-JP" altLang="en-US" sz="32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手に入れた</a:t>
            </a:r>
            <a:r>
              <a:rPr kumimoji="1" lang="ja-JP" altLang="en-US" sz="3200">
                <a:ln>
                  <a:solidFill>
                    <a:srgbClr val="FFFFFF"/>
                  </a:solidFill>
                </a:ln>
                <a:solidFill>
                  <a:srgbClr val="B07BD7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32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駆使</a:t>
            </a:r>
            <a:r>
              <a:rPr kumimoji="1" lang="ja-JP" altLang="en-US" sz="32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</a:t>
            </a:r>
            <a:endParaRPr kumimoji="1" lang="en-US" altLang="ja-JP" sz="32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320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先へ進んでいく</a:t>
            </a:r>
            <a:endParaRPr kumimoji="1" lang="en-US" altLang="ja-JP" sz="3200">
              <a:ln>
                <a:solidFill>
                  <a:schemeClr val="tx1"/>
                </a:solidFill>
              </a:ln>
              <a:solidFill>
                <a:srgbClr val="00B0F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D95CD5-0431-762E-BC9C-9939BD491947}"/>
              </a:ext>
            </a:extLst>
          </p:cNvPr>
          <p:cNvSpPr txBox="1"/>
          <p:nvPr/>
        </p:nvSpPr>
        <p:spPr>
          <a:xfrm>
            <a:off x="-16942" y="3504217"/>
            <a:ext cx="6874942" cy="92333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400" b="1">
                <a:ln w="120650"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暗</a:t>
            </a:r>
            <a:r>
              <a:rPr kumimoji="1" lang="ja-JP" altLang="en-US" sz="4400" b="1">
                <a:ln w="120650"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くなる前</a:t>
            </a:r>
            <a:r>
              <a:rPr kumimoji="1" lang="ja-JP" altLang="en-US" sz="4000" b="1">
                <a:ln w="120650"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</a:t>
            </a:r>
            <a:r>
              <a:rPr kumimoji="1" lang="ja-JP" altLang="en-US" sz="4400" b="1">
                <a:ln w="120650"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城</a:t>
            </a:r>
            <a:r>
              <a:rPr kumimoji="1" lang="ja-JP" altLang="en-US" sz="4000" b="1">
                <a:ln w="120650"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4400" b="1">
                <a:ln w="120650"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目指して</a:t>
            </a:r>
            <a:endParaRPr kumimoji="1" lang="ja-JP" altLang="en-US" sz="4000" b="1">
              <a:ln w="120650"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995F85B-3150-12C3-E71A-E48F7F1E5764}"/>
              </a:ext>
            </a:extLst>
          </p:cNvPr>
          <p:cNvSpPr txBox="1"/>
          <p:nvPr/>
        </p:nvSpPr>
        <p:spPr>
          <a:xfrm>
            <a:off x="3696536" y="4510267"/>
            <a:ext cx="3342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入り組んだ街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280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探索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</a:t>
            </a:r>
            <a:endParaRPr kumimoji="1" lang="en-US" altLang="ja-JP" sz="24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先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へ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進む手段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28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模索</a:t>
            </a:r>
            <a:endParaRPr kumimoji="1" lang="en-US" altLang="ja-JP" sz="240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奥にある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城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</a:t>
            </a:r>
            <a:endParaRPr kumimoji="1" lang="en-US" altLang="ja-JP" sz="24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たどり着く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のが</a:t>
            </a:r>
            <a:r>
              <a:rPr kumimoji="1" lang="ja-JP" altLang="en-US" sz="280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目的</a:t>
            </a:r>
            <a:endParaRPr kumimoji="1" lang="ja-JP" altLang="en-US" sz="240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CCC3C39-10E2-B34D-76E0-103F1C648B81}"/>
              </a:ext>
            </a:extLst>
          </p:cNvPr>
          <p:cNvSpPr txBox="1"/>
          <p:nvPr/>
        </p:nvSpPr>
        <p:spPr>
          <a:xfrm>
            <a:off x="1" y="-28175"/>
            <a:ext cx="6874942" cy="92333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 cap="sq" cmpd="sng">
                  <a:solidFill>
                    <a:schemeClr val="bg1"/>
                  </a:solidFill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</a:t>
            </a:r>
            <a:r>
              <a:rPr kumimoji="1" lang="ja-JP" altLang="en-US" sz="4800">
                <a:ln w="120650" cap="sq" cmpd="sng">
                  <a:solidFill>
                    <a:schemeClr val="bg1"/>
                  </a:solidFill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した</a:t>
            </a:r>
            <a:r>
              <a:rPr kumimoji="1" lang="ja-JP" altLang="en-US" sz="5400">
                <a:ln w="120650" cap="sq" cmpd="sng">
                  <a:solidFill>
                    <a:schemeClr val="bg1"/>
                  </a:solidFill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街</a:t>
            </a:r>
            <a:r>
              <a:rPr kumimoji="1" lang="ja-JP" altLang="en-US" sz="4800">
                <a:ln w="120650" cap="sq" cmpd="sng">
                  <a:solidFill>
                    <a:schemeClr val="bg1"/>
                  </a:solidFill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</a:t>
            </a:r>
            <a:r>
              <a:rPr kumimoji="1" lang="ja-JP" altLang="en-US" sz="5400">
                <a:ln w="120650" cap="sq" cmpd="sng">
                  <a:solidFill>
                    <a:schemeClr val="bg1"/>
                  </a:solidFill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舞台</a:t>
            </a:r>
            <a:endParaRPr kumimoji="1" lang="ja-JP" altLang="en-US" sz="4800">
              <a:ln w="120650" cap="sq" cmpd="sng">
                <a:solidFill>
                  <a:schemeClr val="bg1"/>
                </a:solidFill>
                <a:prstDash val="solid"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8" name="図 17" descr="城のような建物&#10;&#10;AI 生成コンテンツは誤りを含む可能性があります。">
            <a:extLst>
              <a:ext uri="{FF2B5EF4-FFF2-40B4-BE49-F238E27FC236}">
                <a16:creationId xmlns:a16="http://schemas.microsoft.com/office/drawing/2014/main" id="{972D5384-0E8F-B866-B53F-D31AE43050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93" y="1091048"/>
            <a:ext cx="4094476" cy="2296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C087DAA-404F-1E9C-4EE0-543FD0690175}"/>
              </a:ext>
            </a:extLst>
          </p:cNvPr>
          <p:cNvSpPr txBox="1"/>
          <p:nvPr/>
        </p:nvSpPr>
        <p:spPr>
          <a:xfrm>
            <a:off x="-27102" y="3507106"/>
            <a:ext cx="6874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5400">
                <a:ln w="120650">
                  <a:noFill/>
                </a:ln>
                <a:gradFill flip="none" rotWithShape="1">
                  <a:gsLst>
                    <a:gs pos="31000">
                      <a:srgbClr val="7030A0"/>
                    </a:gs>
                    <a:gs pos="0">
                      <a:srgbClr val="FFFF00"/>
                    </a:gs>
                  </a:gsLst>
                  <a:lin ang="2700000" scaled="1"/>
                  <a:tileRect/>
                </a:gra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暗</a:t>
            </a:r>
            <a:r>
              <a:rPr kumimoji="1" lang="ja-JP" altLang="en-US" sz="4400">
                <a:ln w="120650">
                  <a:noFill/>
                </a:ln>
                <a:solidFill>
                  <a:srgbClr val="7030A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くなる</a:t>
            </a:r>
            <a:r>
              <a:rPr kumimoji="1" lang="ja-JP" altLang="en-US" sz="4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前</a:t>
            </a:r>
            <a:r>
              <a:rPr kumimoji="1"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</a:t>
            </a:r>
            <a:r>
              <a:rPr kumimoji="1" lang="ja-JP" altLang="en-US" sz="4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城</a:t>
            </a:r>
            <a:r>
              <a:rPr kumimoji="1"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440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目指して</a:t>
            </a:r>
            <a:endParaRPr kumimoji="1" lang="ja-JP" altLang="en-US" sz="4000">
              <a:ln w="19050">
                <a:solidFill>
                  <a:schemeClr val="tx1"/>
                </a:solidFill>
              </a:ln>
              <a:solidFill>
                <a:srgbClr val="FFFF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465ADFF-A185-2C07-53DC-40239078A546}"/>
              </a:ext>
            </a:extLst>
          </p:cNvPr>
          <p:cNvSpPr txBox="1"/>
          <p:nvPr/>
        </p:nvSpPr>
        <p:spPr>
          <a:xfrm>
            <a:off x="-3407" y="-10198"/>
            <a:ext cx="687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 cap="rnd" cmpd="tri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荒廃</a:t>
            </a:r>
            <a:r>
              <a:rPr kumimoji="1" lang="ja-JP" altLang="en-US" sz="4800">
                <a:ln w="120650" cap="rnd" cmpd="tri">
                  <a:noFill/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した</a:t>
            </a:r>
            <a:r>
              <a:rPr kumimoji="1" lang="ja-JP" altLang="en-US" sz="5400">
                <a:ln w="120650" cap="rnd" cmpd="tri">
                  <a:noFill/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街</a:t>
            </a:r>
            <a:r>
              <a:rPr kumimoji="1" lang="ja-JP" altLang="en-US" sz="4800">
                <a:ln w="120650" cap="rnd" cmpd="tri">
                  <a:noFill/>
                  <a:prstDash val="solid"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</a:t>
            </a:r>
            <a:r>
              <a:rPr kumimoji="1" lang="ja-JP" altLang="en-US" sz="5400">
                <a:ln w="19050" cap="rnd" cmpd="tri">
                  <a:solidFill>
                    <a:schemeClr val="tx1"/>
                  </a:solidFill>
                  <a:prstDash val="solid"/>
                </a:ln>
                <a:solidFill>
                  <a:srgbClr val="FFFF99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舞台</a:t>
            </a:r>
            <a:endParaRPr kumimoji="1" lang="ja-JP" altLang="en-US" sz="4800">
              <a:ln w="19050" cap="rnd" cmpd="tri">
                <a:solidFill>
                  <a:schemeClr val="tx1"/>
                </a:solidFill>
                <a:prstDash val="solid"/>
              </a:ln>
              <a:solidFill>
                <a:srgbClr val="FFFF99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66917E8-04C4-6CE9-4DDC-9F3C928D119E}"/>
              </a:ext>
            </a:extLst>
          </p:cNvPr>
          <p:cNvSpPr txBox="1"/>
          <p:nvPr/>
        </p:nvSpPr>
        <p:spPr>
          <a:xfrm>
            <a:off x="-8470" y="6444680"/>
            <a:ext cx="6891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ln w="120650">
                  <a:noFill/>
                </a:ln>
                <a:solidFill>
                  <a:srgbClr val="B07BD7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kumimoji="1"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で</a:t>
            </a:r>
            <a:r>
              <a:rPr kumimoji="1" lang="ja-JP" altLang="en-US" sz="4000">
                <a:ln w="120650">
                  <a:noFill/>
                </a:ln>
                <a:solidFill>
                  <a:srgbClr val="FFC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障害物</a:t>
            </a:r>
            <a:r>
              <a:rPr kumimoji="1"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や</a:t>
            </a:r>
            <a:r>
              <a:rPr kumimoji="1" lang="ja-JP" altLang="en-US" sz="4000">
                <a:ln w="120650">
                  <a:noFill/>
                </a:ln>
                <a:solidFill>
                  <a:srgbClr val="FFC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ギミック</a:t>
            </a:r>
            <a:r>
              <a:rPr kumimoji="1" lang="ja-JP" altLang="en-US" sz="40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kumimoji="1" lang="ja-JP" altLang="en-US" sz="4000">
                <a:ln w="120650">
                  <a:noFill/>
                </a:ln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突破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CC9B5D8-4916-214D-28EF-0B4CA1B5925C}"/>
              </a:ext>
            </a:extLst>
          </p:cNvPr>
          <p:cNvSpPr txBox="1"/>
          <p:nvPr/>
        </p:nvSpPr>
        <p:spPr>
          <a:xfrm>
            <a:off x="0" y="1130633"/>
            <a:ext cx="490727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n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ボロボロ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になり</a:t>
            </a:r>
            <a:endParaRPr kumimoji="1" lang="en-US" altLang="ja-JP" sz="28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36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野生動物</a:t>
            </a:r>
            <a:r>
              <a:rPr kumimoji="1" lang="ja-JP" altLang="en-US" sz="24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</a:t>
            </a:r>
            <a:endParaRPr kumimoji="1" lang="en-US" altLang="ja-JP" sz="28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36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住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み</a:t>
            </a:r>
            <a:r>
              <a:rPr kumimoji="1" lang="ja-JP" altLang="en-US" sz="36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着</a:t>
            </a:r>
            <a:r>
              <a:rPr kumimoji="1" lang="ja-JP" altLang="en-US" sz="2800">
                <a:ln>
                  <a:solidFill>
                    <a:srgbClr val="FFFFFF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く</a:t>
            </a:r>
            <a:endParaRPr kumimoji="1" lang="en-US" altLang="ja-JP" sz="2400">
              <a:ln>
                <a:solidFill>
                  <a:srgbClr val="FFFFFF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400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2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城下町</a:t>
            </a:r>
            <a:endParaRPr kumimoji="1" lang="en-US" altLang="ja-JP" sz="3600">
              <a:ln>
                <a:solidFill>
                  <a:schemeClr val="tx1"/>
                </a:solidFill>
              </a:ln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2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935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9145B-1A39-A59F-83AF-371F31BF3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A6C81E4-E923-D058-E9DD-FA59C50DA461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ゲーム画面イメージ</a:t>
            </a:r>
          </a:p>
        </p:txBody>
      </p:sp>
      <p:pic>
        <p:nvPicPr>
          <p:cNvPr id="4" name="図 3" descr="建物, 屋外, 人, 女性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93A7EC7-0435-CAE0-752A-91F9EB4D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020842"/>
            <a:ext cx="6400800" cy="3600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CEFF262-7081-1058-2DD3-F5624AB18B6E}"/>
              </a:ext>
            </a:extLst>
          </p:cNvPr>
          <p:cNvSpPr/>
          <p:nvPr/>
        </p:nvSpPr>
        <p:spPr>
          <a:xfrm>
            <a:off x="4825999" y="1181234"/>
            <a:ext cx="1602741" cy="3312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D5FEFE-C002-8FC4-6113-A53438EAAEC0}"/>
              </a:ext>
            </a:extLst>
          </p:cNvPr>
          <p:cNvSpPr txBox="1"/>
          <p:nvPr/>
        </p:nvSpPr>
        <p:spPr>
          <a:xfrm>
            <a:off x="4836795" y="1669510"/>
            <a:ext cx="16027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PAUSE</a:t>
            </a:r>
          </a:p>
          <a:p>
            <a:endParaRPr kumimoji="1" lang="en-US" altLang="ja-JP" sz="1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</a:t>
            </a:r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魔導書</a:t>
            </a:r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en-US" altLang="ja-JP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CONTINUE</a:t>
            </a:r>
          </a:p>
          <a:p>
            <a:r>
              <a:rPr kumimoji="1" lang="en-US" altLang="ja-JP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RETRY</a:t>
            </a:r>
          </a:p>
          <a:p>
            <a:r>
              <a:rPr kumimoji="1" lang="en-US" altLang="ja-JP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QUIT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9700166-9DF6-2F2B-8C2F-14F8FB6DE3F2}"/>
              </a:ext>
            </a:extLst>
          </p:cNvPr>
          <p:cNvSpPr/>
          <p:nvPr/>
        </p:nvSpPr>
        <p:spPr>
          <a:xfrm>
            <a:off x="3054348" y="1181234"/>
            <a:ext cx="1602741" cy="3312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47A5EFC-9AD6-73D5-CFBB-14CEEE695A7B}"/>
              </a:ext>
            </a:extLst>
          </p:cNvPr>
          <p:cNvSpPr txBox="1"/>
          <p:nvPr/>
        </p:nvSpPr>
        <p:spPr>
          <a:xfrm>
            <a:off x="3054348" y="1498486"/>
            <a:ext cx="17170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</a:p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入力された文字　↓</a:t>
            </a:r>
            <a:endParaRPr kumimoji="1" lang="en-US" altLang="ja-JP" sz="1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5" name="図 4" descr="建物, 屋外, 人, 女性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B6E9C87-A9FF-5EAC-0FD0-195245D2D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7" t="76332" r="1856"/>
          <a:stretch>
            <a:fillRect/>
          </a:stretch>
        </p:blipFill>
        <p:spPr>
          <a:xfrm flipH="1">
            <a:off x="3265679" y="2929189"/>
            <a:ext cx="1180078" cy="1183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55F3C35F-68B8-4A35-7C21-5ADCE7F2F65E}"/>
              </a:ext>
            </a:extLst>
          </p:cNvPr>
          <p:cNvSpPr/>
          <p:nvPr/>
        </p:nvSpPr>
        <p:spPr>
          <a:xfrm>
            <a:off x="3216590" y="2297770"/>
            <a:ext cx="365760" cy="3657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8B3E323A-A382-5B05-D5CA-57730FC08D9C}"/>
              </a:ext>
            </a:extLst>
          </p:cNvPr>
          <p:cNvSpPr/>
          <p:nvPr/>
        </p:nvSpPr>
        <p:spPr>
          <a:xfrm>
            <a:off x="3673790" y="2297770"/>
            <a:ext cx="365760" cy="36576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70F0772-D674-9DB2-E135-BF6D145F79E8}"/>
              </a:ext>
            </a:extLst>
          </p:cNvPr>
          <p:cNvSpPr/>
          <p:nvPr/>
        </p:nvSpPr>
        <p:spPr>
          <a:xfrm>
            <a:off x="4149406" y="2297770"/>
            <a:ext cx="365760" cy="3657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8AB6A67-F732-56CA-FC8A-4CDB0B3BFE7B}"/>
              </a:ext>
            </a:extLst>
          </p:cNvPr>
          <p:cNvSpPr txBox="1"/>
          <p:nvPr/>
        </p:nvSpPr>
        <p:spPr>
          <a:xfrm>
            <a:off x="-121920" y="4886951"/>
            <a:ext cx="697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このメニューはポーズと競合せず、どちらかが</a:t>
            </a:r>
            <a:endParaRPr kumimoji="1" lang="en-US" altLang="ja-JP" sz="20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/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開いている場合はもう片方は表示されない</a:t>
            </a:r>
            <a:endParaRPr kumimoji="1" lang="en-US" altLang="ja-JP" sz="20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/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選択されていない場合は小さいスマホのアイコンがある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5F63A9C-0BBE-F7CF-26DF-88D7A0F208D6}"/>
              </a:ext>
            </a:extLst>
          </p:cNvPr>
          <p:cNvSpPr txBox="1"/>
          <p:nvPr/>
        </p:nvSpPr>
        <p:spPr>
          <a:xfrm>
            <a:off x="3068634" y="1283510"/>
            <a:ext cx="156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圏外　充電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05A465-B96F-A9CF-5703-A96864339631}"/>
              </a:ext>
            </a:extLst>
          </p:cNvPr>
          <p:cNvSpPr txBox="1"/>
          <p:nvPr/>
        </p:nvSpPr>
        <p:spPr>
          <a:xfrm>
            <a:off x="4844413" y="1283510"/>
            <a:ext cx="156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圏外　充電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4CD59CF-A0CF-6159-83A7-2918529CC001}"/>
              </a:ext>
            </a:extLst>
          </p:cNvPr>
          <p:cNvSpPr/>
          <p:nvPr/>
        </p:nvSpPr>
        <p:spPr>
          <a:xfrm rot="16200000">
            <a:off x="5707328" y="4238135"/>
            <a:ext cx="591056" cy="637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2B3A4ECD-8446-48C4-DD10-F90BA1FD89D4}"/>
              </a:ext>
            </a:extLst>
          </p:cNvPr>
          <p:cNvSpPr/>
          <p:nvPr/>
        </p:nvSpPr>
        <p:spPr>
          <a:xfrm rot="16200000">
            <a:off x="3888052" y="4255366"/>
            <a:ext cx="591056" cy="63702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68BB8B9-13C3-91CC-3593-495F26266707}"/>
              </a:ext>
            </a:extLst>
          </p:cNvPr>
          <p:cNvSpPr txBox="1"/>
          <p:nvPr/>
        </p:nvSpPr>
        <p:spPr>
          <a:xfrm>
            <a:off x="0" y="15397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ゲーム画面イメージ</a:t>
            </a:r>
          </a:p>
        </p:txBody>
      </p:sp>
      <p:pic>
        <p:nvPicPr>
          <p:cNvPr id="27" name="図 26" descr="建物, 屋外, 人, 女性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427243E-39E2-93AD-0A2B-390587E7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5956259"/>
            <a:ext cx="4771077" cy="2683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405E0238-CD98-CAAC-F503-C689E8B32377}"/>
              </a:ext>
            </a:extLst>
          </p:cNvPr>
          <p:cNvSpPr/>
          <p:nvPr/>
        </p:nvSpPr>
        <p:spPr>
          <a:xfrm rot="1226973">
            <a:off x="4506436" y="8053970"/>
            <a:ext cx="224294" cy="4564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アーチ 22">
            <a:extLst>
              <a:ext uri="{FF2B5EF4-FFF2-40B4-BE49-F238E27FC236}">
                <a16:creationId xmlns:a16="http://schemas.microsoft.com/office/drawing/2014/main" id="{05F49DFB-8FAD-DDFA-57B4-96430513A755}"/>
              </a:ext>
            </a:extLst>
          </p:cNvPr>
          <p:cNvSpPr/>
          <p:nvPr/>
        </p:nvSpPr>
        <p:spPr>
          <a:xfrm rot="19517242">
            <a:off x="4327078" y="7802760"/>
            <a:ext cx="550892" cy="452817"/>
          </a:xfrm>
          <a:prstGeom prst="blockArc">
            <a:avLst>
              <a:gd name="adj1" fmla="val 10800000"/>
              <a:gd name="adj2" fmla="val 571078"/>
              <a:gd name="adj3" fmla="val 86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アーチ 23">
            <a:extLst>
              <a:ext uri="{FF2B5EF4-FFF2-40B4-BE49-F238E27FC236}">
                <a16:creationId xmlns:a16="http://schemas.microsoft.com/office/drawing/2014/main" id="{B9284F75-732C-5CC4-B138-171A8E62FEFC}"/>
              </a:ext>
            </a:extLst>
          </p:cNvPr>
          <p:cNvSpPr/>
          <p:nvPr/>
        </p:nvSpPr>
        <p:spPr>
          <a:xfrm rot="19517242">
            <a:off x="4432094" y="7889080"/>
            <a:ext cx="340862" cy="280178"/>
          </a:xfrm>
          <a:prstGeom prst="blockArc">
            <a:avLst>
              <a:gd name="adj1" fmla="val 10800000"/>
              <a:gd name="adj2" fmla="val 195545"/>
              <a:gd name="adj3" fmla="val 129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アーチ 24">
            <a:extLst>
              <a:ext uri="{FF2B5EF4-FFF2-40B4-BE49-F238E27FC236}">
                <a16:creationId xmlns:a16="http://schemas.microsoft.com/office/drawing/2014/main" id="{4533DEC4-6DC3-4661-EF4B-65E1DE25BE6E}"/>
              </a:ext>
            </a:extLst>
          </p:cNvPr>
          <p:cNvSpPr/>
          <p:nvPr/>
        </p:nvSpPr>
        <p:spPr>
          <a:xfrm rot="19873225">
            <a:off x="4516406" y="7958380"/>
            <a:ext cx="172242" cy="141578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1743696-1313-4DDA-F739-F3BFB849BE97}"/>
              </a:ext>
            </a:extLst>
          </p:cNvPr>
          <p:cNvSpPr txBox="1"/>
          <p:nvPr/>
        </p:nvSpPr>
        <p:spPr>
          <a:xfrm>
            <a:off x="324813" y="6144086"/>
            <a:ext cx="458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n w="8890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　　　　　　　圏外　充電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8AFF60D-7C82-2676-7936-12EA4C9257FE}"/>
              </a:ext>
            </a:extLst>
          </p:cNvPr>
          <p:cNvSpPr txBox="1"/>
          <p:nvPr/>
        </p:nvSpPr>
        <p:spPr>
          <a:xfrm>
            <a:off x="324812" y="6144086"/>
            <a:ext cx="458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ln w="889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　　　　　　　圏外　充電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1BE5CED-4B5E-5E74-D83C-B7FD2E897116}"/>
              </a:ext>
            </a:extLst>
          </p:cNvPr>
          <p:cNvSpPr txBox="1"/>
          <p:nvPr/>
        </p:nvSpPr>
        <p:spPr>
          <a:xfrm>
            <a:off x="92390" y="8712509"/>
            <a:ext cx="4912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ポーズや</a:t>
            </a:r>
            <a:r>
              <a:rPr kumimoji="1" lang="en-US" altLang="ja-JP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が開かれていない場合は</a:t>
            </a:r>
            <a:endParaRPr kumimoji="1" lang="en-US" altLang="ja-JP" sz="20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このようなイメージ</a:t>
            </a:r>
            <a:endParaRPr kumimoji="1" lang="en-US" altLang="ja-JP" sz="20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魔法が近くにあるとスマホが揺れる</a:t>
            </a:r>
            <a:endParaRPr kumimoji="1" lang="ja-JP" altLang="en-US" sz="24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0CB7CF40-DBE6-5206-C7AD-98713B7D57F4}"/>
              </a:ext>
            </a:extLst>
          </p:cNvPr>
          <p:cNvSpPr/>
          <p:nvPr/>
        </p:nvSpPr>
        <p:spPr>
          <a:xfrm>
            <a:off x="3987553" y="3308386"/>
            <a:ext cx="365760" cy="3657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272E5426-231F-E195-CDB0-D6D349A0E5A7}"/>
              </a:ext>
            </a:extLst>
          </p:cNvPr>
          <p:cNvSpPr/>
          <p:nvPr/>
        </p:nvSpPr>
        <p:spPr>
          <a:xfrm>
            <a:off x="3635763" y="3624270"/>
            <a:ext cx="365760" cy="36576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AA3D26D9-FAAB-601D-E545-39A9B76F4A43}"/>
              </a:ext>
            </a:extLst>
          </p:cNvPr>
          <p:cNvSpPr/>
          <p:nvPr/>
        </p:nvSpPr>
        <p:spPr>
          <a:xfrm>
            <a:off x="3296731" y="3339629"/>
            <a:ext cx="365760" cy="3657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4C085113-A783-6F81-BCCE-06A379462A7E}"/>
              </a:ext>
            </a:extLst>
          </p:cNvPr>
          <p:cNvSpPr/>
          <p:nvPr/>
        </p:nvSpPr>
        <p:spPr>
          <a:xfrm>
            <a:off x="3623004" y="3042727"/>
            <a:ext cx="365760" cy="3657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8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AC411-9CCC-2A22-36F8-8795F4BE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89FC30-84B2-7439-A080-3DD5D1FD73B2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ゲーム画面イメージ</a:t>
            </a:r>
          </a:p>
        </p:txBody>
      </p:sp>
      <p:pic>
        <p:nvPicPr>
          <p:cNvPr id="4" name="図 3" descr="建物, 屋外, 人, 女性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CC940FD-9113-6DFC-722D-166226B0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78042"/>
            <a:ext cx="6400800" cy="3600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ECCF01A-1112-D9FC-6103-DC66610D69A2}"/>
              </a:ext>
            </a:extLst>
          </p:cNvPr>
          <p:cNvSpPr/>
          <p:nvPr/>
        </p:nvSpPr>
        <p:spPr>
          <a:xfrm>
            <a:off x="4820919" y="1638434"/>
            <a:ext cx="1602741" cy="3312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1E3BA8-9B92-8B88-43AF-0A097692EDE8}"/>
              </a:ext>
            </a:extLst>
          </p:cNvPr>
          <p:cNvSpPr txBox="1"/>
          <p:nvPr/>
        </p:nvSpPr>
        <p:spPr>
          <a:xfrm>
            <a:off x="4831715" y="2126710"/>
            <a:ext cx="16027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魔導書</a:t>
            </a:r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chemeClr val="accent4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3502F6B-9581-92CD-FCCB-12718F225CD6}"/>
              </a:ext>
            </a:extLst>
          </p:cNvPr>
          <p:cNvSpPr txBox="1"/>
          <p:nvPr/>
        </p:nvSpPr>
        <p:spPr>
          <a:xfrm>
            <a:off x="4839333" y="1740710"/>
            <a:ext cx="156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圏外　充電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BC3F326-1C59-75EC-762A-16F8A5373915}"/>
              </a:ext>
            </a:extLst>
          </p:cNvPr>
          <p:cNvSpPr txBox="1"/>
          <p:nvPr/>
        </p:nvSpPr>
        <p:spPr>
          <a:xfrm>
            <a:off x="0" y="15397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ゲーム画面イメージ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10A5277-6F9F-6779-3D12-3FBB162F4C5E}"/>
              </a:ext>
            </a:extLst>
          </p:cNvPr>
          <p:cNvSpPr txBox="1"/>
          <p:nvPr/>
        </p:nvSpPr>
        <p:spPr>
          <a:xfrm>
            <a:off x="130845" y="5232741"/>
            <a:ext cx="697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ln w="12700"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魔導書</a:t>
            </a:r>
            <a:r>
              <a:rPr kumimoji="1" lang="ja-JP" altLang="en-US" sz="4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を開いた</a:t>
            </a:r>
            <a:r>
              <a:rPr kumimoji="1" lang="ja-JP" altLang="en-US" sz="4000">
                <a:ln w="12700">
                  <a:solidFill>
                    <a:schemeClr val="tx1"/>
                  </a:solidFill>
                </a:ln>
                <a:solidFill>
                  <a:srgbClr val="FFFF99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イメージ</a:t>
            </a:r>
            <a:endParaRPr kumimoji="1" lang="en-US" altLang="ja-JP" sz="4000">
              <a:ln w="12700">
                <a:solidFill>
                  <a:schemeClr val="tx1"/>
                </a:solidFill>
              </a:ln>
              <a:solidFill>
                <a:srgbClr val="FFFF99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4F4089F-0D95-F08E-5B52-0AE593C36FB5}"/>
              </a:ext>
            </a:extLst>
          </p:cNvPr>
          <p:cNvSpPr/>
          <p:nvPr/>
        </p:nvSpPr>
        <p:spPr>
          <a:xfrm>
            <a:off x="5015863" y="6123210"/>
            <a:ext cx="1602741" cy="3312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5EBED8-B762-77E6-B6CD-4A8363594039}"/>
              </a:ext>
            </a:extLst>
          </p:cNvPr>
          <p:cNvSpPr txBox="1"/>
          <p:nvPr/>
        </p:nvSpPr>
        <p:spPr>
          <a:xfrm>
            <a:off x="5026659" y="6611486"/>
            <a:ext cx="16027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魔導書</a:t>
            </a:r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chemeClr val="accent4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2A892DE-5ACB-CF91-0793-F6C0DBB044CE}"/>
              </a:ext>
            </a:extLst>
          </p:cNvPr>
          <p:cNvSpPr txBox="1"/>
          <p:nvPr/>
        </p:nvSpPr>
        <p:spPr>
          <a:xfrm>
            <a:off x="5034277" y="6225486"/>
            <a:ext cx="156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圏外　充電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7FBA081-9041-DED9-8914-2B0FA6CC8CF0}"/>
              </a:ext>
            </a:extLst>
          </p:cNvPr>
          <p:cNvSpPr txBox="1"/>
          <p:nvPr/>
        </p:nvSpPr>
        <p:spPr>
          <a:xfrm>
            <a:off x="130845" y="6361903"/>
            <a:ext cx="697992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過去</a:t>
            </a:r>
            <a:r>
              <a:rPr kumimoji="1" lang="ja-JP" altLang="en-US" sz="4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に拾った</a:t>
            </a:r>
            <a:r>
              <a:rPr kumimoji="1" lang="ja-JP" altLang="en-US" sz="4000">
                <a:ln w="12700"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</a:p>
          <a:p>
            <a:endParaRPr kumimoji="1" lang="en-US" altLang="ja-JP" sz="40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40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4000">
                <a:ln w="12700">
                  <a:solidFill>
                    <a:schemeClr val="tx1"/>
                  </a:solidFill>
                </a:ln>
                <a:solidFill>
                  <a:schemeClr val="tx2">
                    <a:lumMod val="50000"/>
                    <a:lumOff val="5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新しく</a:t>
            </a:r>
            <a:r>
              <a:rPr kumimoji="1" lang="ja-JP" altLang="en-US" sz="40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拾った</a:t>
            </a:r>
            <a:r>
              <a:rPr kumimoji="1" lang="ja-JP" altLang="en-US" sz="4000">
                <a:ln w="12700"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endParaRPr kumimoji="1" lang="en-US" altLang="ja-JP" sz="3600">
              <a:ln w="12700">
                <a:solidFill>
                  <a:schemeClr val="tx1"/>
                </a:solidFill>
              </a:ln>
              <a:solidFill>
                <a:srgbClr val="B07BD7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16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　</a:t>
            </a:r>
            <a:endParaRPr kumimoji="1" lang="en-US" altLang="ja-JP" sz="16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800">
                <a:ln w="1270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といった風にリストアップされる</a:t>
            </a:r>
            <a:endParaRPr kumimoji="1" lang="en-US" altLang="ja-JP" sz="2800">
              <a:ln w="1270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33" name="矢印: 上下 32">
            <a:extLst>
              <a:ext uri="{FF2B5EF4-FFF2-40B4-BE49-F238E27FC236}">
                <a16:creationId xmlns:a16="http://schemas.microsoft.com/office/drawing/2014/main" id="{42574A5C-25A5-8C97-734D-FB390033777E}"/>
              </a:ext>
            </a:extLst>
          </p:cNvPr>
          <p:cNvSpPr/>
          <p:nvPr/>
        </p:nvSpPr>
        <p:spPr>
          <a:xfrm>
            <a:off x="1391114" y="7129462"/>
            <a:ext cx="1401511" cy="1298496"/>
          </a:xfrm>
          <a:prstGeom prst="upDownArrow">
            <a:avLst>
              <a:gd name="adj1" fmla="val 42947"/>
              <a:gd name="adj2" fmla="val 23355"/>
            </a:avLst>
          </a:prstGeom>
          <a:gradFill>
            <a:gsLst>
              <a:gs pos="0">
                <a:srgbClr val="FF0000"/>
              </a:gs>
              <a:gs pos="49500">
                <a:schemeClr val="bg1"/>
              </a:gs>
              <a:gs pos="99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77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 descr="建物, 人, 屋外, フロン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442A3C-00AE-DCDB-3D6B-FF37B256F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95" y="2064230"/>
            <a:ext cx="2942406" cy="1655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4B4088-81B4-A3CD-7959-CCD1E1030DFB}"/>
              </a:ext>
            </a:extLst>
          </p:cNvPr>
          <p:cNvSpPr txBox="1"/>
          <p:nvPr/>
        </p:nvSpPr>
        <p:spPr>
          <a:xfrm>
            <a:off x="0" y="938727"/>
            <a:ext cx="489571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000" b="1" i="0" u="none" strike="noStrike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フィールド操作</a:t>
            </a:r>
            <a:endParaRPr lang="en-US" altLang="ja-JP" sz="4000" b="1" i="0" u="none" strike="noStrike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移動　 </a:t>
            </a:r>
            <a:r>
              <a:rPr lang="en-US" altLang="ja-JP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</a:t>
            </a:r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十字キー</a:t>
            </a:r>
            <a:r>
              <a:rPr lang="en-US" altLang="ja-JP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/LSTICK</a:t>
            </a:r>
            <a:r>
              <a:rPr lang="en-US" altLang="ja-JP" sz="24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/WASD</a:t>
            </a:r>
            <a:endParaRPr lang="ja-JP" altLang="en-US" sz="2400" b="0"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ジャンプ </a:t>
            </a:r>
            <a:r>
              <a:rPr lang="en-US" altLang="ja-JP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A/SPACE</a:t>
            </a:r>
          </a:p>
          <a:p>
            <a:pPr rtl="0">
              <a:buNone/>
            </a:pPr>
            <a:r>
              <a:rPr lang="ja-JP" altLang="en-US" sz="24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呪文取得</a:t>
            </a:r>
            <a:r>
              <a:rPr lang="en-US" altLang="ja-JP" sz="24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Y/ENTER</a:t>
            </a:r>
            <a:endParaRPr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カメラ </a:t>
            </a:r>
            <a:r>
              <a:rPr lang="en-US" altLang="ja-JP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	RSTICK/QE</a:t>
            </a:r>
            <a:endParaRPr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メニュー</a:t>
            </a:r>
            <a:r>
              <a:rPr lang="en-US" altLang="ja-JP" sz="2400" b="1" i="0" u="none" strike="noStrike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START/P</a:t>
            </a:r>
          </a:p>
          <a:p>
            <a:pPr rtl="0">
              <a:buNone/>
            </a:pPr>
            <a:endParaRPr lang="en-US" altLang="ja-JP" sz="14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F857133-B67E-475E-5942-51C89F656430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操作方法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AA7E318-5C4B-1F43-FEF2-8674C1506C31}"/>
              </a:ext>
            </a:extLst>
          </p:cNvPr>
          <p:cNvSpPr txBox="1"/>
          <p:nvPr/>
        </p:nvSpPr>
        <p:spPr>
          <a:xfrm>
            <a:off x="0" y="15397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操作方法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750F66D-35D8-07B8-54BE-A79538209F4F}"/>
              </a:ext>
            </a:extLst>
          </p:cNvPr>
          <p:cNvSpPr/>
          <p:nvPr/>
        </p:nvSpPr>
        <p:spPr>
          <a:xfrm>
            <a:off x="4393349" y="3969062"/>
            <a:ext cx="2404777" cy="49696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10F368-017A-6A60-1CD5-8CEFE193AC99}"/>
              </a:ext>
            </a:extLst>
          </p:cNvPr>
          <p:cNvSpPr txBox="1"/>
          <p:nvPr/>
        </p:nvSpPr>
        <p:spPr>
          <a:xfrm>
            <a:off x="4393349" y="4708100"/>
            <a:ext cx="257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</a:p>
          <a:p>
            <a:r>
              <a:rPr kumimoji="1" lang="ja-JP" altLang="en-US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入力された文字は</a:t>
            </a:r>
            <a:endParaRPr kumimoji="1" lang="en-US" altLang="ja-JP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このように表示される↓</a:t>
            </a:r>
            <a:endParaRPr kumimoji="1" lang="en-US" altLang="ja-JP" sz="11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6" name="図 5" descr="建物, 屋外, 人, 女性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317832D-2758-2BB5-511D-E312EFC6B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7" t="76332" r="1856"/>
          <a:stretch>
            <a:fillRect/>
          </a:stretch>
        </p:blipFill>
        <p:spPr>
          <a:xfrm flipH="1">
            <a:off x="4710435" y="6914003"/>
            <a:ext cx="1770607" cy="1775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4FDD97C0-E585-BFA8-DC4C-C65F715A5C63}"/>
              </a:ext>
            </a:extLst>
          </p:cNvPr>
          <p:cNvSpPr/>
          <p:nvPr/>
        </p:nvSpPr>
        <p:spPr>
          <a:xfrm>
            <a:off x="4448609" y="6037582"/>
            <a:ext cx="736506" cy="73650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30CF950-E379-8B1D-AFB0-9E0B99CD7FD6}"/>
              </a:ext>
            </a:extLst>
          </p:cNvPr>
          <p:cNvSpPr/>
          <p:nvPr/>
        </p:nvSpPr>
        <p:spPr>
          <a:xfrm>
            <a:off x="5241104" y="6037582"/>
            <a:ext cx="736506" cy="73650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80BDF9A-DA88-0195-6B16-2771A5932C3A}"/>
              </a:ext>
            </a:extLst>
          </p:cNvPr>
          <p:cNvSpPr/>
          <p:nvPr/>
        </p:nvSpPr>
        <p:spPr>
          <a:xfrm>
            <a:off x="6033599" y="6037582"/>
            <a:ext cx="736506" cy="7365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9621D6-20D7-E2BE-DC92-B7A408517331}"/>
              </a:ext>
            </a:extLst>
          </p:cNvPr>
          <p:cNvSpPr txBox="1"/>
          <p:nvPr/>
        </p:nvSpPr>
        <p:spPr>
          <a:xfrm>
            <a:off x="4448609" y="4271170"/>
            <a:ext cx="234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圏外　充電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B554F2-CE99-D0F9-32FE-84F5BDE8C9D5}"/>
              </a:ext>
            </a:extLst>
          </p:cNvPr>
          <p:cNvSpPr txBox="1"/>
          <p:nvPr/>
        </p:nvSpPr>
        <p:spPr>
          <a:xfrm>
            <a:off x="3131187" y="9021047"/>
            <a:ext cx="3726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altLang="ja-JP" sz="24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  <a:r>
              <a:rPr lang="ja-JP" altLang="en-US" sz="24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画面のイメージ図</a:t>
            </a:r>
            <a:endParaRPr lang="en-US" altLang="ja-JP" sz="24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 rtl="0">
              <a:buNone/>
            </a:pPr>
            <a:r>
              <a:rPr lang="en-US" altLang="ja-JP" sz="24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ZL/TAB</a:t>
            </a:r>
            <a:r>
              <a:rPr lang="ja-JP" altLang="en-US" sz="24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を押している間表示</a:t>
            </a:r>
            <a:endParaRPr lang="en-US" altLang="ja-JP" sz="24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949ED151-11AB-74F9-E4B3-1D823DAE143F}"/>
              </a:ext>
            </a:extLst>
          </p:cNvPr>
          <p:cNvSpPr/>
          <p:nvPr/>
        </p:nvSpPr>
        <p:spPr>
          <a:xfrm>
            <a:off x="5794110" y="7518044"/>
            <a:ext cx="478977" cy="4789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5ED85581-AC16-1293-C55C-8E39E0172531}"/>
              </a:ext>
            </a:extLst>
          </p:cNvPr>
          <p:cNvSpPr/>
          <p:nvPr/>
        </p:nvSpPr>
        <p:spPr>
          <a:xfrm>
            <a:off x="5315133" y="7085053"/>
            <a:ext cx="478977" cy="4789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F4FBD78A-66A2-F929-16B5-654D4C0E52BF}"/>
              </a:ext>
            </a:extLst>
          </p:cNvPr>
          <p:cNvSpPr/>
          <p:nvPr/>
        </p:nvSpPr>
        <p:spPr>
          <a:xfrm>
            <a:off x="4867689" y="7495591"/>
            <a:ext cx="478977" cy="47897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6B1E637-CED5-9D29-961E-1CE27911691F}"/>
              </a:ext>
            </a:extLst>
          </p:cNvPr>
          <p:cNvSpPr/>
          <p:nvPr/>
        </p:nvSpPr>
        <p:spPr>
          <a:xfrm>
            <a:off x="5336835" y="7938424"/>
            <a:ext cx="478977" cy="47897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E12C7AF-6D96-8D52-98B4-7FABF3479CC0}"/>
              </a:ext>
            </a:extLst>
          </p:cNvPr>
          <p:cNvSpPr txBox="1"/>
          <p:nvPr/>
        </p:nvSpPr>
        <p:spPr>
          <a:xfrm>
            <a:off x="87895" y="4425058"/>
            <a:ext cx="423113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000" b="1" dirty="0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4000" b="1" i="0" u="none" strike="noStrike" dirty="0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操作</a:t>
            </a:r>
            <a:endParaRPr lang="en-US" altLang="ja-JP" sz="4000" b="1" i="0" u="none" strike="noStrike" dirty="0">
              <a:ln>
                <a:solidFill>
                  <a:schemeClr val="tx1"/>
                </a:solidFill>
              </a:ln>
              <a:solidFill>
                <a:srgbClr val="B07BD7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左の</a:t>
            </a:r>
            <a:r>
              <a:rPr lang="en-US" altLang="ja-JP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メニューが</a:t>
            </a:r>
            <a:r>
              <a:rPr lang="ja-JP" altLang="en-US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表示</a:t>
            </a:r>
            <a:endParaRPr lang="en-US" altLang="ja-JP" sz="2400" b="1" i="0" u="none" strike="noStrike" dirty="0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されている間のみ</a:t>
            </a:r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操作可能</a:t>
            </a:r>
            <a:endParaRPr lang="en-US" altLang="ja-JP" sz="24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入力中に</a:t>
            </a:r>
            <a:r>
              <a:rPr lang="en-US" altLang="ja-JP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ボタンを離すと</a:t>
            </a:r>
            <a:endParaRPr lang="en-US" altLang="ja-JP" sz="24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詠唱失敗となる</a:t>
            </a:r>
            <a:endParaRPr lang="en-US" altLang="ja-JP" sz="24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lang="en-US" altLang="ja-JP" sz="20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en-US" altLang="ja-JP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ZL/TAB</a:t>
            </a:r>
            <a:r>
              <a:rPr lang="ja-JP" altLang="en-US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を押しながら</a:t>
            </a:r>
            <a:r>
              <a:rPr lang="ja-JP" altLang="en-US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呪文を</a:t>
            </a:r>
            <a:endParaRPr lang="en-US" altLang="ja-JP" sz="2400" b="1" i="0" u="none" strike="noStrike" dirty="0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打ち、</a:t>
            </a:r>
            <a:r>
              <a:rPr lang="en-US" altLang="ja-JP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3</a:t>
            </a:r>
            <a:r>
              <a:rPr lang="ja-JP" altLang="en-US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つ溜まると発動</a:t>
            </a:r>
            <a:endParaRPr lang="en-US" altLang="ja-JP" sz="2400" b="1" i="0" u="none" strike="noStrike" dirty="0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en-US" altLang="ja-JP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SPELL</a:t>
            </a:r>
            <a:r>
              <a:rPr lang="en-US" altLang="ja-JP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	ZL/TAB</a:t>
            </a:r>
            <a:endParaRPr lang="en-US" altLang="ja-JP" sz="2400" b="1" i="0" u="none" strike="noStrike" dirty="0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ja-JP" altLang="en-US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呪文</a:t>
            </a:r>
            <a:r>
              <a:rPr lang="en-US" altLang="ja-JP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	</a:t>
            </a:r>
            <a:r>
              <a:rPr lang="en-US" altLang="ja-JP" sz="24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ZL +</a:t>
            </a:r>
            <a:r>
              <a:rPr lang="en-US" altLang="ja-JP" sz="2400" b="1" i="0" u="none" strike="noStrike" dirty="0">
                <a:ln w="0"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A</a:t>
            </a:r>
            <a:r>
              <a:rPr lang="en-US" altLang="ja-JP" sz="2400" b="1" i="0" u="none" strike="noStrike" dirty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B</a:t>
            </a:r>
            <a:r>
              <a:rPr lang="en-US" altLang="ja-JP" sz="2400" b="1" i="0" u="none" strike="noStrike" dirty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X</a:t>
            </a:r>
            <a:r>
              <a:rPr lang="en-US" altLang="ja-JP" sz="2400" b="1" i="0" u="none" strike="noStrike" dirty="0">
                <a:ln w="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Y</a:t>
            </a:r>
            <a:endParaRPr lang="en-US" altLang="ja-JP" sz="2400" b="1" dirty="0">
              <a:ln w="0">
                <a:solidFill>
                  <a:schemeClr val="tx1"/>
                </a:solidFill>
              </a:ln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lang="en-US" altLang="ja-JP" sz="2400" b="1" i="0" u="none" strike="noStrike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		TAB+</a:t>
            </a:r>
            <a:r>
              <a:rPr lang="en-US" altLang="ja-JP" sz="2400" b="1" i="0" u="none" strike="noStrike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1</a:t>
            </a:r>
            <a:r>
              <a:rPr lang="en-US" altLang="ja-JP" sz="2400" b="1" i="0" u="none" strike="noStrike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2</a:t>
            </a:r>
            <a:r>
              <a:rPr lang="en-US" altLang="ja-JP" sz="2400" b="1" i="0" u="none" strike="noStrike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3</a:t>
            </a:r>
            <a:r>
              <a:rPr lang="en-US" altLang="ja-JP" sz="2400" b="1" i="0" u="none" strike="noStrike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605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1A1F3-0103-8C65-AA3E-FAA33053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3E2DCCB-50F1-855E-2279-CDAF215A7AA4}"/>
              </a:ext>
            </a:extLst>
          </p:cNvPr>
          <p:cNvSpPr/>
          <p:nvPr/>
        </p:nvSpPr>
        <p:spPr>
          <a:xfrm>
            <a:off x="3515498" y="6274300"/>
            <a:ext cx="1322171" cy="5458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B68317-4A2E-7E18-4A48-674B04EFA63F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攻略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7452F7-1D2A-9C47-729C-82903D32F18C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攻略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C2425B-5BFF-F0B3-E5BA-02FC56948ABC}"/>
              </a:ext>
            </a:extLst>
          </p:cNvPr>
          <p:cNvSpPr txBox="1"/>
          <p:nvPr/>
        </p:nvSpPr>
        <p:spPr>
          <a:xfrm>
            <a:off x="0" y="1153567"/>
            <a:ext cx="3429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4000" b="1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スマホ</a:t>
            </a:r>
            <a:r>
              <a:rPr lang="ja-JP" altLang="en-US" sz="40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の容量</a:t>
            </a:r>
            <a:endParaRPr lang="en-US" altLang="ja-JP" sz="40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89529D83-6DC4-ACB5-0899-BFD924E69164}"/>
              </a:ext>
            </a:extLst>
          </p:cNvPr>
          <p:cNvSpPr/>
          <p:nvPr/>
        </p:nvSpPr>
        <p:spPr>
          <a:xfrm>
            <a:off x="5043340" y="2216293"/>
            <a:ext cx="1602741" cy="33121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E3DE39-A135-365E-F77F-CF47995926B2}"/>
              </a:ext>
            </a:extLst>
          </p:cNvPr>
          <p:cNvSpPr txBox="1"/>
          <p:nvPr/>
        </p:nvSpPr>
        <p:spPr>
          <a:xfrm>
            <a:off x="5054136" y="2704569"/>
            <a:ext cx="160274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魔導書</a:t>
            </a:r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24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chemeClr val="accent4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FF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endParaRPr kumimoji="1" lang="en-US" altLang="ja-JP" sz="105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r>
              <a:rPr kumimoji="1" lang="ja-JP" altLang="en-US" sz="2000">
                <a:solidFill>
                  <a:srgbClr val="00B0F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FF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ja-JP" altLang="en-US" sz="2000">
                <a:solidFill>
                  <a:srgbClr val="00B05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r>
              <a:rPr kumimoji="1" lang="en-US" altLang="ja-JP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…</a:t>
            </a:r>
            <a:r>
              <a:rPr kumimoji="1" lang="ja-JP" alt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●</a:t>
            </a:r>
            <a:endParaRPr kumimoji="1" lang="en-US" altLang="ja-JP" sz="200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BC924DA-BDDE-3F4A-E266-1295CD74E995}"/>
              </a:ext>
            </a:extLst>
          </p:cNvPr>
          <p:cNvSpPr txBox="1"/>
          <p:nvPr/>
        </p:nvSpPr>
        <p:spPr>
          <a:xfrm>
            <a:off x="5061754" y="2318569"/>
            <a:ext cx="156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時計　圏外　充電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E91EB5A-D535-A452-02E6-6405C35A0082}"/>
              </a:ext>
            </a:extLst>
          </p:cNvPr>
          <p:cNvSpPr txBox="1"/>
          <p:nvPr/>
        </p:nvSpPr>
        <p:spPr>
          <a:xfrm>
            <a:off x="0" y="1822154"/>
            <a:ext cx="504334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スマホ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の要領には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限界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があり</a:t>
            </a:r>
            <a:endParaRPr lang="en-US" altLang="ja-JP" sz="32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一度に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保存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して使用できる</a:t>
            </a:r>
            <a:endParaRPr lang="en-US" altLang="ja-JP" sz="32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の数には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限り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がある</a:t>
            </a:r>
            <a:endParaRPr lang="en-US" altLang="ja-JP" sz="32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endParaRPr lang="en-US" altLang="ja-JP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古い魔法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から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押し出されて</a:t>
            </a:r>
            <a:endParaRPr lang="en-US" altLang="ja-JP" sz="32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消えてしまう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ため、どの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endParaRPr lang="en-US" altLang="ja-JP" sz="32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拾うか、残すためにどう</a:t>
            </a:r>
            <a:endParaRPr lang="en-US" altLang="ja-JP" sz="32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立ち回るかが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戦略性</a:t>
            </a:r>
            <a:r>
              <a:rPr lang="ja-JP" altLang="en-US" sz="32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を生む</a:t>
            </a:r>
            <a:endParaRPr lang="en-US" altLang="ja-JP" sz="32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E11961A-C160-B675-3FEA-E30FBF63078F}"/>
              </a:ext>
            </a:extLst>
          </p:cNvPr>
          <p:cNvSpPr txBox="1"/>
          <p:nvPr/>
        </p:nvSpPr>
        <p:spPr>
          <a:xfrm>
            <a:off x="0" y="6337948"/>
            <a:ext cx="3429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4000" b="1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バッテリー</a:t>
            </a:r>
            <a:endParaRPr lang="en-US" altLang="ja-JP" sz="4000" b="1">
              <a:ln>
                <a:solidFill>
                  <a:schemeClr val="tx1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EE79080-630E-2683-B98F-AD2DBC3096BE}"/>
              </a:ext>
            </a:extLst>
          </p:cNvPr>
          <p:cNvSpPr txBox="1"/>
          <p:nvPr/>
        </p:nvSpPr>
        <p:spPr>
          <a:xfrm>
            <a:off x="-18414" y="7109482"/>
            <a:ext cx="68764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3200" b="1" dirty="0">
                <a:solidFill>
                  <a:srgbClr val="B07BD7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32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を使用する度に</a:t>
            </a: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バッテリー</a:t>
            </a:r>
            <a:r>
              <a:rPr lang="ja-JP" altLang="en-US" sz="32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</a:t>
            </a:r>
            <a:endParaRPr lang="en-US" altLang="ja-JP" sz="32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 dirty="0">
                <a:solidFill>
                  <a:srgbClr val="FF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消費</a:t>
            </a:r>
            <a:r>
              <a:rPr lang="ja-JP" altLang="en-US" sz="3200" b="1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されていく</a:t>
            </a:r>
            <a:endParaRPr lang="en-US" altLang="ja-JP" sz="3200" b="1" dirty="0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バッテリー</a:t>
            </a:r>
            <a:r>
              <a:rPr lang="ja-JP" altLang="en-US" sz="32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が尽きないように</a:t>
            </a:r>
            <a:endParaRPr lang="en-US" altLang="ja-JP" sz="32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バッテリー</a:t>
            </a:r>
            <a:r>
              <a:rPr lang="ja-JP" altLang="en-US" sz="3200" b="1" dirty="0">
                <a:effectLst>
                  <a:glow rad="63500">
                    <a:srgbClr val="FFFF00">
                      <a:alpha val="40000"/>
                    </a:srgb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回復エリア</a:t>
            </a:r>
            <a:r>
              <a:rPr lang="ja-JP" altLang="en-US" sz="32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</a:t>
            </a:r>
            <a:endParaRPr lang="en-US" altLang="ja-JP" sz="3200" b="1" dirty="0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200" b="1" dirty="0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向かう</a:t>
            </a:r>
            <a:r>
              <a:rPr lang="ja-JP" altLang="en-US" sz="3200" b="1" dirty="0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必要がある</a:t>
            </a:r>
            <a:endParaRPr lang="en-US" altLang="ja-JP" sz="3200" b="1" dirty="0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E6EE56A-6B28-223C-04C4-7C325A389791}"/>
              </a:ext>
            </a:extLst>
          </p:cNvPr>
          <p:cNvSpPr/>
          <p:nvPr/>
        </p:nvSpPr>
        <p:spPr>
          <a:xfrm>
            <a:off x="3983320" y="6017741"/>
            <a:ext cx="2644345" cy="109174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AAC3CC9-095C-2CD0-6AF6-4F210E78BA09}"/>
              </a:ext>
            </a:extLst>
          </p:cNvPr>
          <p:cNvSpPr/>
          <p:nvPr/>
        </p:nvSpPr>
        <p:spPr>
          <a:xfrm>
            <a:off x="4151870" y="6104693"/>
            <a:ext cx="2323071" cy="91135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C069345-2ECA-B296-9DA3-6D282A70ED00}"/>
              </a:ext>
            </a:extLst>
          </p:cNvPr>
          <p:cNvSpPr/>
          <p:nvPr/>
        </p:nvSpPr>
        <p:spPr>
          <a:xfrm>
            <a:off x="3597550" y="6393718"/>
            <a:ext cx="2323071" cy="333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1C3C1A2-9B4D-0FA5-FF37-37BD6349D676}"/>
              </a:ext>
            </a:extLst>
          </p:cNvPr>
          <p:cNvSpPr/>
          <p:nvPr/>
        </p:nvSpPr>
        <p:spPr>
          <a:xfrm>
            <a:off x="4485503" y="6107936"/>
            <a:ext cx="1989438" cy="911351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稲妻 28">
            <a:extLst>
              <a:ext uri="{FF2B5EF4-FFF2-40B4-BE49-F238E27FC236}">
                <a16:creationId xmlns:a16="http://schemas.microsoft.com/office/drawing/2014/main" id="{BD71A386-E067-FE2A-41D3-68C6A4205287}"/>
              </a:ext>
            </a:extLst>
          </p:cNvPr>
          <p:cNvSpPr/>
          <p:nvPr/>
        </p:nvSpPr>
        <p:spPr>
          <a:xfrm flipH="1">
            <a:off x="5171299" y="6179175"/>
            <a:ext cx="749319" cy="78939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52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CEF3-94AE-698C-D5D5-6766F962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B28232C2-9EFD-BA03-22C1-AF5E8E20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6" y="1454366"/>
            <a:ext cx="3143258" cy="314325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438AF0-3426-0DAE-F19E-6EDD1205097F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攻略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0E3F9D-BA4E-AE06-224F-CFAAD8F138DB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攻略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83BAEC-42AE-4A5C-624D-612FC8181BD3}"/>
              </a:ext>
            </a:extLst>
          </p:cNvPr>
          <p:cNvSpPr txBox="1"/>
          <p:nvPr/>
        </p:nvSpPr>
        <p:spPr>
          <a:xfrm>
            <a:off x="209546" y="4863857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呪文</a:t>
            </a:r>
            <a:r>
              <a:rPr kumimoji="1" lang="ja-JP" altLang="en-US" sz="48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</a:t>
            </a:r>
            <a:r>
              <a:rPr kumimoji="1" lang="ja-JP" altLang="en-US" sz="6000">
                <a:ln>
                  <a:solidFill>
                    <a:schemeClr val="tx1"/>
                  </a:solidFill>
                </a:ln>
                <a:gradFill flip="none" rotWithShape="1">
                  <a:gsLst>
                    <a:gs pos="18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rgbClr val="FFFF00"/>
                    </a:gs>
                  </a:gsLst>
                  <a:lin ang="8100000" scaled="1"/>
                  <a:tileRect/>
                </a:gra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属性</a:t>
            </a:r>
            <a:endParaRPr kumimoji="1" lang="en-US" altLang="ja-JP" sz="6000">
              <a:ln>
                <a:solidFill>
                  <a:schemeClr val="tx1"/>
                </a:solidFill>
              </a:ln>
              <a:gradFill flip="none" rotWithShape="1">
                <a:gsLst>
                  <a:gs pos="18000">
                    <a:schemeClr val="accent3">
                      <a:lumMod val="20000"/>
                      <a:lumOff val="80000"/>
                    </a:schemeClr>
                  </a:gs>
                  <a:gs pos="100000">
                    <a:srgbClr val="FFFF00"/>
                  </a:gs>
                </a:gsLst>
                <a:lin ang="8100000" scaled="1"/>
                <a:tileRect/>
              </a:gra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F0CA87-4361-EC37-C861-7CD4FF7FA9FA}"/>
              </a:ext>
            </a:extLst>
          </p:cNvPr>
          <p:cNvSpPr txBox="1"/>
          <p:nvPr/>
        </p:nvSpPr>
        <p:spPr>
          <a:xfrm>
            <a:off x="209546" y="931146"/>
            <a:ext cx="366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28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▼ステージ鳥観図</a:t>
            </a:r>
            <a:endParaRPr lang="en-US" altLang="ja-JP" sz="28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381BD4-4023-B810-A2FC-8F068BD0B074}"/>
              </a:ext>
            </a:extLst>
          </p:cNvPr>
          <p:cNvSpPr txBox="1"/>
          <p:nvPr/>
        </p:nvSpPr>
        <p:spPr>
          <a:xfrm>
            <a:off x="0" y="1431795"/>
            <a:ext cx="6858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フィールド内にある</a:t>
            </a:r>
            <a:endParaRPr lang="en-US" altLang="ja-JP" sz="32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 rtl="0">
              <a:buNone/>
            </a:pP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は</a:t>
            </a:r>
            <a:r>
              <a:rPr lang="en-US" altLang="ja-JP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X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か</a:t>
            </a:r>
            <a:r>
              <a:rPr lang="en-US" altLang="ja-JP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ENTER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で</a:t>
            </a:r>
            <a:endParaRPr lang="en-US" altLang="ja-JP" sz="32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 rtl="0">
              <a:buNone/>
            </a:pP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習得可能</a:t>
            </a:r>
            <a:endParaRPr lang="en-US" altLang="ja-JP" sz="3200" b="1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 rtl="0">
              <a:buNone/>
            </a:pPr>
            <a:endParaRPr lang="en-US" altLang="ja-JP" sz="32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 rtl="0">
              <a:buNone/>
            </a:pP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ジョイパッドの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振動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endParaRPr lang="en-US" altLang="ja-JP" sz="3200" b="1">
              <a:solidFill>
                <a:srgbClr val="00000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algn="r" rtl="0">
              <a:buNone/>
            </a:pP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頼りに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B07BD7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lang="ja-JP" altLang="en-US" sz="32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lang="ja-JP" altLang="en-US" sz="3200" b="1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探していく</a:t>
            </a:r>
            <a:endParaRPr lang="en-US" altLang="ja-JP" sz="3200" b="1">
              <a:ln>
                <a:solidFill>
                  <a:schemeClr val="tx1"/>
                </a:solidFill>
              </a:ln>
              <a:solidFill>
                <a:srgbClr val="00B0F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35446D7-F136-3AC2-8653-EE5E787C2855}"/>
              </a:ext>
            </a:extLst>
          </p:cNvPr>
          <p:cNvSpPr/>
          <p:nvPr/>
        </p:nvSpPr>
        <p:spPr>
          <a:xfrm>
            <a:off x="209546" y="6285414"/>
            <a:ext cx="1206021" cy="12060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9329806-9C13-5954-B553-B40EA6CEE37D}"/>
              </a:ext>
            </a:extLst>
          </p:cNvPr>
          <p:cNvSpPr/>
          <p:nvPr/>
        </p:nvSpPr>
        <p:spPr>
          <a:xfrm>
            <a:off x="209547" y="7810565"/>
            <a:ext cx="1206020" cy="120602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C253762-6CB3-43BA-7C3A-902187443F0A}"/>
              </a:ext>
            </a:extLst>
          </p:cNvPr>
          <p:cNvSpPr/>
          <p:nvPr/>
        </p:nvSpPr>
        <p:spPr>
          <a:xfrm>
            <a:off x="3452249" y="7895677"/>
            <a:ext cx="1206020" cy="12060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7E141AB0-DFCB-A630-7319-DFE498BFA147}"/>
              </a:ext>
            </a:extLst>
          </p:cNvPr>
          <p:cNvSpPr/>
          <p:nvPr/>
        </p:nvSpPr>
        <p:spPr>
          <a:xfrm>
            <a:off x="3452249" y="6338947"/>
            <a:ext cx="1206021" cy="12060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F5FECB-D197-81F4-AEC3-E01EC3F2EF02}"/>
              </a:ext>
            </a:extLst>
          </p:cNvPr>
          <p:cNvSpPr txBox="1"/>
          <p:nvPr/>
        </p:nvSpPr>
        <p:spPr>
          <a:xfrm>
            <a:off x="1340158" y="6387688"/>
            <a:ext cx="2632401" cy="92333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5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炎</a:t>
            </a:r>
            <a:r>
              <a:rPr lang="ja-JP" altLang="en-US" sz="4400" b="1">
                <a:ln>
                  <a:solidFill>
                    <a:schemeClr val="tx1"/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や</a:t>
            </a:r>
            <a:r>
              <a:rPr lang="ja-JP" altLang="en-US" sz="54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熱</a:t>
            </a:r>
            <a:endParaRPr lang="en-US" altLang="ja-JP" sz="6000" b="1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98580CE-5F5B-169E-6D38-F19781ACF65F}"/>
              </a:ext>
            </a:extLst>
          </p:cNvPr>
          <p:cNvSpPr txBox="1"/>
          <p:nvPr/>
        </p:nvSpPr>
        <p:spPr>
          <a:xfrm>
            <a:off x="4769233" y="6397848"/>
            <a:ext cx="2540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5400" b="1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光</a:t>
            </a:r>
            <a:endParaRPr lang="en-US" altLang="ja-JP" sz="5400" b="1">
              <a:ln>
                <a:solidFill>
                  <a:schemeClr val="tx1"/>
                </a:solidFill>
              </a:ln>
              <a:solidFill>
                <a:srgbClr val="FFFF99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380D36A-44AD-2013-D1CB-03D14B6D068A}"/>
              </a:ext>
            </a:extLst>
          </p:cNvPr>
          <p:cNvSpPr txBox="1"/>
          <p:nvPr/>
        </p:nvSpPr>
        <p:spPr>
          <a:xfrm>
            <a:off x="4769233" y="7965537"/>
            <a:ext cx="2540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5400" b="1">
                <a:ln>
                  <a:solidFill>
                    <a:schemeClr val="tx1"/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風</a:t>
            </a:r>
            <a:endParaRPr lang="en-US" altLang="ja-JP" sz="5400" b="1">
              <a:ln>
                <a:solidFill>
                  <a:schemeClr val="tx1"/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3F20B4-7893-4A46-496E-4D6990B2E057}"/>
              </a:ext>
            </a:extLst>
          </p:cNvPr>
          <p:cNvSpPr txBox="1"/>
          <p:nvPr/>
        </p:nvSpPr>
        <p:spPr>
          <a:xfrm>
            <a:off x="1467924" y="7965537"/>
            <a:ext cx="1937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5400" b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液体</a:t>
            </a:r>
            <a:endParaRPr lang="en-US" altLang="ja-JP" sz="5400" b="1">
              <a:ln>
                <a:solidFill>
                  <a:schemeClr val="tx1"/>
                </a:solidFill>
              </a:ln>
              <a:solidFill>
                <a:srgbClr val="0070C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4084D2A-C901-3446-ED31-56CB24F54D60}"/>
              </a:ext>
            </a:extLst>
          </p:cNvPr>
          <p:cNvSpPr/>
          <p:nvPr/>
        </p:nvSpPr>
        <p:spPr>
          <a:xfrm>
            <a:off x="469557" y="1454366"/>
            <a:ext cx="2570205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城 </a:t>
            </a:r>
            <a:r>
              <a:rPr kumimoji="1" lang="en-US" altLang="ja-JP" sz="2400" b="1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/ </a:t>
            </a:r>
            <a:r>
              <a:rPr kumimoji="1" lang="ja-JP" altLang="en-US" sz="2400" b="1">
                <a:solidFill>
                  <a:schemeClr val="tx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神殿</a:t>
            </a:r>
          </a:p>
        </p:txBody>
      </p:sp>
    </p:spTree>
    <p:extLst>
      <p:ext uri="{BB962C8B-B14F-4D97-AF65-F5344CB8AC3E}">
        <p14:creationId xmlns:p14="http://schemas.microsoft.com/office/powerpoint/2010/main" val="58896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13D-4157-C2B6-11D3-7A89F4A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BB9191-D1ED-2653-CC18-1FCD208655F5}"/>
              </a:ext>
            </a:extLst>
          </p:cNvPr>
          <p:cNvSpPr txBox="1"/>
          <p:nvPr/>
        </p:nvSpPr>
        <p:spPr>
          <a:xfrm>
            <a:off x="0" y="7816"/>
            <a:ext cx="6858000" cy="92333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90000">
                <a:srgbClr val="B07BD7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魔法の種類　</a:t>
            </a:r>
            <a:r>
              <a:rPr kumimoji="1" lang="ja-JP" altLang="en-US" sz="3200">
                <a:ln w="120650">
                  <a:solidFill>
                    <a:schemeClr val="bg1"/>
                  </a:solidFill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一部抜粋</a:t>
            </a:r>
            <a:endParaRPr kumimoji="1" lang="ja-JP" altLang="en-US" sz="5400">
              <a:ln w="120650">
                <a:solidFill>
                  <a:schemeClr val="bg1"/>
                </a:solidFill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770111-6A99-57C3-2766-DDE38502E664}"/>
              </a:ext>
            </a:extLst>
          </p:cNvPr>
          <p:cNvSpPr txBox="1"/>
          <p:nvPr/>
        </p:nvSpPr>
        <p:spPr>
          <a:xfrm>
            <a:off x="0" y="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>
                <a:ln w="19050">
                  <a:solidFill>
                    <a:schemeClr val="tx1"/>
                  </a:solidFill>
                </a:ln>
                <a:solidFill>
                  <a:srgbClr val="B07BD7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魔法</a:t>
            </a:r>
            <a:r>
              <a:rPr kumimoji="1" lang="ja-JP" altLang="en-US" sz="54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の種類　</a:t>
            </a:r>
            <a:r>
              <a:rPr kumimoji="1" lang="ja-JP" altLang="en-US" sz="3200">
                <a:ln w="120650">
                  <a:noFill/>
                </a:ln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一部抜粋</a:t>
            </a:r>
            <a:endParaRPr kumimoji="1" lang="ja-JP" altLang="en-US" sz="5400">
              <a:ln w="120650">
                <a:noFill/>
              </a:ln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1EECC973-BF83-F0A3-231C-D53E35B72E42}"/>
              </a:ext>
            </a:extLst>
          </p:cNvPr>
          <p:cNvSpPr/>
          <p:nvPr/>
        </p:nvSpPr>
        <p:spPr>
          <a:xfrm>
            <a:off x="206556" y="1200945"/>
            <a:ext cx="1206021" cy="12060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8625EF-5D5B-027E-8D6A-6CF97BB2A7D8}"/>
              </a:ext>
            </a:extLst>
          </p:cNvPr>
          <p:cNvSpPr/>
          <p:nvPr/>
        </p:nvSpPr>
        <p:spPr>
          <a:xfrm>
            <a:off x="1580367" y="1200946"/>
            <a:ext cx="1206020" cy="120602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C33B108-04D5-297F-CC7D-6B511BB4063F}"/>
              </a:ext>
            </a:extLst>
          </p:cNvPr>
          <p:cNvSpPr/>
          <p:nvPr/>
        </p:nvSpPr>
        <p:spPr>
          <a:xfrm>
            <a:off x="2954177" y="1200946"/>
            <a:ext cx="1206020" cy="12060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9488901C-0E1F-15C0-75EE-A212E05A6C4B}"/>
              </a:ext>
            </a:extLst>
          </p:cNvPr>
          <p:cNvSpPr/>
          <p:nvPr/>
        </p:nvSpPr>
        <p:spPr>
          <a:xfrm>
            <a:off x="2954177" y="4099973"/>
            <a:ext cx="1206021" cy="120602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D8B3E13-E8BD-5495-AB12-3A436B8F8DFC}"/>
              </a:ext>
            </a:extLst>
          </p:cNvPr>
          <p:cNvSpPr txBox="1"/>
          <p:nvPr/>
        </p:nvSpPr>
        <p:spPr>
          <a:xfrm>
            <a:off x="206556" y="2475942"/>
            <a:ext cx="63986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4400" b="1">
                <a:ln>
                  <a:solidFill>
                    <a:srgbClr val="FFFFFF"/>
                  </a:solidFill>
                </a:ln>
                <a:gradFill>
                  <a:gsLst>
                    <a:gs pos="0">
                      <a:srgbClr val="C00000"/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52000">
                      <a:schemeClr val="tx2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時間</a:t>
            </a:r>
            <a:r>
              <a:rPr lang="ja-JP" altLang="en-US" sz="40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</a:t>
            </a:r>
            <a:r>
              <a:rPr lang="ja-JP" altLang="en-US" sz="4000" b="1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巻き戻す</a:t>
            </a:r>
            <a:endParaRPr lang="en-US" altLang="ja-JP" sz="4000" b="1">
              <a:ln>
                <a:solidFill>
                  <a:schemeClr val="tx1"/>
                </a:solidFill>
              </a:ln>
              <a:solidFill>
                <a:srgbClr val="00B0F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例</a:t>
            </a:r>
            <a:r>
              <a:rPr lang="en-US" altLang="ja-JP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)</a:t>
            </a:r>
            <a:r>
              <a:rPr lang="ja-JP" altLang="en-US" sz="3600" b="1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壊れた橋</a:t>
            </a:r>
            <a:r>
              <a:rPr lang="ja-JP" altLang="en-US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を渡れるように</a:t>
            </a:r>
            <a:r>
              <a:rPr lang="ja-JP" altLang="en-US" sz="36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修理</a:t>
            </a:r>
            <a:endParaRPr lang="en-US" altLang="ja-JP" sz="3600" b="1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613F3A5F-3FB8-E58D-069C-C70C91AEC9CE}"/>
              </a:ext>
            </a:extLst>
          </p:cNvPr>
          <p:cNvSpPr/>
          <p:nvPr/>
        </p:nvSpPr>
        <p:spPr>
          <a:xfrm>
            <a:off x="206557" y="6930785"/>
            <a:ext cx="1206020" cy="12060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1930DAF-172A-7162-9AF9-78CF5656DECF}"/>
              </a:ext>
            </a:extLst>
          </p:cNvPr>
          <p:cNvSpPr/>
          <p:nvPr/>
        </p:nvSpPr>
        <p:spPr>
          <a:xfrm>
            <a:off x="1580367" y="6930785"/>
            <a:ext cx="1206020" cy="12060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5B6017E7-119B-A0CD-7767-5C336DF1467B}"/>
              </a:ext>
            </a:extLst>
          </p:cNvPr>
          <p:cNvSpPr/>
          <p:nvPr/>
        </p:nvSpPr>
        <p:spPr>
          <a:xfrm>
            <a:off x="2954177" y="6930785"/>
            <a:ext cx="1206020" cy="12060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D8BCAF-230C-4A50-A22A-BFC7D50E402F}"/>
              </a:ext>
            </a:extLst>
          </p:cNvPr>
          <p:cNvSpPr txBox="1"/>
          <p:nvPr/>
        </p:nvSpPr>
        <p:spPr>
          <a:xfrm>
            <a:off x="111821" y="8329861"/>
            <a:ext cx="63986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4000" b="1">
                <a:ln>
                  <a:solidFill>
                    <a:schemeClr val="accent1"/>
                  </a:solidFill>
                </a:ln>
                <a:gradFill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一定時間浮遊</a:t>
            </a:r>
            <a:endParaRPr lang="en-US" altLang="ja-JP" sz="4000" b="1">
              <a:ln>
                <a:solidFill>
                  <a:schemeClr val="accent1"/>
                </a:solidFill>
              </a:ln>
              <a:gradFill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glow rad="139700">
                  <a:schemeClr val="tx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例</a:t>
            </a:r>
            <a:r>
              <a:rPr lang="en-US" altLang="ja-JP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)</a:t>
            </a:r>
            <a:r>
              <a:rPr lang="ja-JP" altLang="en-US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より高い場所に</a:t>
            </a:r>
            <a:r>
              <a:rPr lang="ja-JP" altLang="en-US" sz="36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登れる</a:t>
            </a:r>
            <a:endParaRPr lang="en-US" altLang="ja-JP" sz="3600" b="1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F16B00F5-66A4-D99E-A41F-71C60BF81B12}"/>
              </a:ext>
            </a:extLst>
          </p:cNvPr>
          <p:cNvSpPr/>
          <p:nvPr/>
        </p:nvSpPr>
        <p:spPr>
          <a:xfrm>
            <a:off x="206557" y="4076602"/>
            <a:ext cx="1206020" cy="120602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F8A9931-D410-4308-B876-5FAE29153AF2}"/>
              </a:ext>
            </a:extLst>
          </p:cNvPr>
          <p:cNvSpPr/>
          <p:nvPr/>
        </p:nvSpPr>
        <p:spPr>
          <a:xfrm>
            <a:off x="1580367" y="4099973"/>
            <a:ext cx="1206020" cy="120602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E035C42-C25D-7F80-B405-829EF0A20CEE}"/>
              </a:ext>
            </a:extLst>
          </p:cNvPr>
          <p:cNvSpPr txBox="1"/>
          <p:nvPr/>
        </p:nvSpPr>
        <p:spPr>
          <a:xfrm>
            <a:off x="206555" y="5305993"/>
            <a:ext cx="639864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ja-JP" altLang="en-US" sz="40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周囲を</a:t>
            </a:r>
            <a:r>
              <a:rPr lang="ja-JP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99"/>
                    </a:gs>
                  </a:gsLst>
                  <a:lin ang="5400000" scaled="1"/>
                </a:gradFill>
                <a:effectLst>
                  <a:glow rad="114300">
                    <a:schemeClr val="tx1">
                      <a:alpha val="73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明るく</a:t>
            </a:r>
            <a:r>
              <a:rPr lang="ja-JP" altLang="en-US" sz="4000" b="1">
                <a:solidFill>
                  <a:srgbClr val="000000"/>
                </a:solidFill>
                <a:effectLst/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する</a:t>
            </a:r>
            <a:endParaRPr lang="en-US" altLang="ja-JP" sz="4000" b="1">
              <a:solidFill>
                <a:srgbClr val="000000"/>
              </a:solidFill>
              <a:effectLst/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 rtl="0">
              <a:buNone/>
            </a:pPr>
            <a:r>
              <a:rPr lang="ja-JP" altLang="en-US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例</a:t>
            </a:r>
            <a:r>
              <a:rPr lang="en-US" altLang="ja-JP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)</a:t>
            </a:r>
            <a:r>
              <a:rPr lang="ja-JP" altLang="en-US" sz="3600" b="1">
                <a:ln>
                  <a:solidFill>
                    <a:srgbClr val="FFFFFF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闇</a:t>
            </a:r>
            <a:r>
              <a:rPr lang="ja-JP" altLang="en-US" sz="3600" b="1">
                <a:solidFill>
                  <a:srgbClr val="00000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に潜む獣を</a:t>
            </a:r>
            <a:r>
              <a:rPr lang="ja-JP" altLang="en-US" sz="3600" b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追い払う</a:t>
            </a:r>
            <a:endParaRPr lang="en-US" altLang="ja-JP" sz="3600" b="1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6026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0010c3-4706-46e4-8b00-01af05d79f7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D1711EDB7D4F94A81F216F6D9913688" ma:contentTypeVersion="6" ma:contentTypeDescription="新しいドキュメントを作成します。" ma:contentTypeScope="" ma:versionID="6db171379f5c2934a7fe75b5a36c9908">
  <xsd:schema xmlns:xsd="http://www.w3.org/2001/XMLSchema" xmlns:xs="http://www.w3.org/2001/XMLSchema" xmlns:p="http://schemas.microsoft.com/office/2006/metadata/properties" xmlns:ns3="6f0010c3-4706-46e4-8b00-01af05d79f78" targetNamespace="http://schemas.microsoft.com/office/2006/metadata/properties" ma:root="true" ma:fieldsID="d75e96de156d2a3e8b430cc0eaaeb27c" ns3:_="">
    <xsd:import namespace="6f0010c3-4706-46e4-8b00-01af05d79f7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010c3-4706-46e4-8b00-01af05d79f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87418-3004-4D1A-B583-40AC13EBC7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17A22C-7FA4-4582-9AD2-E52227216F58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6f0010c3-4706-46e4-8b00-01af05d79f78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F779B80-87FA-4793-A834-B1999978233C}">
  <ds:schemaRefs>
    <ds:schemaRef ds:uri="6f0010c3-4706-46e4-8b00-01af05d79f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760</Words>
  <Application>Microsoft Office PowerPoint</Application>
  <PresentationFormat>A4 210 x 297 mm</PresentationFormat>
  <Paragraphs>190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HGP創英ﾌﾟﾚｾﾞﾝｽEB</vt:lpstr>
      <vt:lpstr>游ゴシック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梶野　日和梨</dc:creator>
  <cp:lastModifiedBy>梶野　日和梨</cp:lastModifiedBy>
  <cp:revision>1</cp:revision>
  <dcterms:created xsi:type="dcterms:W3CDTF">2026-01-16T03:48:16Z</dcterms:created>
  <dcterms:modified xsi:type="dcterms:W3CDTF">2026-01-19T04:54:28Z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0x0101004D1711EDB7D4F94A81F216F6D9913688</vt:lpwstr>
  </property>
</Properties>
</file>